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embedTrueTypeFonts="1" saveSubsetFonts="1">
  <p:sldMasterIdLst>
    <p:sldMasterId id="2147483648" r:id="rId1"/>
  </p:sldMasterIdLst>
  <p:notesMasterIdLst>
    <p:notesMasterId r:id="rId53"/>
  </p:notesMasterIdLst>
  <p:sldIdLst>
    <p:sldId id="256" r:id="rId2"/>
    <p:sldId id="304" r:id="rId3"/>
    <p:sldId id="305" r:id="rId4"/>
    <p:sldId id="294" r:id="rId5"/>
    <p:sldId id="299" r:id="rId6"/>
    <p:sldId id="310" r:id="rId7"/>
    <p:sldId id="298" r:id="rId8"/>
    <p:sldId id="306" r:id="rId9"/>
    <p:sldId id="257" r:id="rId10"/>
    <p:sldId id="274" r:id="rId11"/>
    <p:sldId id="275" r:id="rId12"/>
    <p:sldId id="276" r:id="rId13"/>
    <p:sldId id="277" r:id="rId14"/>
    <p:sldId id="278" r:id="rId15"/>
    <p:sldId id="317" r:id="rId16"/>
    <p:sldId id="260" r:id="rId17"/>
    <p:sldId id="261" r:id="rId18"/>
    <p:sldId id="262" r:id="rId19"/>
    <p:sldId id="316" r:id="rId20"/>
    <p:sldId id="264" r:id="rId21"/>
    <p:sldId id="281" r:id="rId22"/>
    <p:sldId id="315" r:id="rId23"/>
    <p:sldId id="267" r:id="rId24"/>
    <p:sldId id="265" r:id="rId25"/>
    <p:sldId id="266" r:id="rId26"/>
    <p:sldId id="314" r:id="rId27"/>
    <p:sldId id="273" r:id="rId28"/>
    <p:sldId id="284" r:id="rId29"/>
    <p:sldId id="313" r:id="rId30"/>
    <p:sldId id="318" r:id="rId31"/>
    <p:sldId id="319" r:id="rId32"/>
    <p:sldId id="320" r:id="rId33"/>
    <p:sldId id="321" r:id="rId34"/>
    <p:sldId id="287" r:id="rId35"/>
    <p:sldId id="288" r:id="rId36"/>
    <p:sldId id="312" r:id="rId37"/>
    <p:sldId id="291" r:id="rId38"/>
    <p:sldId id="292" r:id="rId39"/>
    <p:sldId id="323" r:id="rId40"/>
    <p:sldId id="324" r:id="rId41"/>
    <p:sldId id="325" r:id="rId42"/>
    <p:sldId id="322" r:id="rId43"/>
    <p:sldId id="326" r:id="rId44"/>
    <p:sldId id="327" r:id="rId45"/>
    <p:sldId id="328" r:id="rId46"/>
    <p:sldId id="329" r:id="rId47"/>
    <p:sldId id="293" r:id="rId48"/>
    <p:sldId id="295" r:id="rId49"/>
    <p:sldId id="308" r:id="rId50"/>
    <p:sldId id="309" r:id="rId51"/>
    <p:sldId id="330" r:id="rId52"/>
  </p:sldIdLst>
  <p:sldSz cx="9144000" cy="6858000" type="screen4x3"/>
  <p:notesSz cx="6858000" cy="9144000"/>
  <p:embeddedFontLst>
    <p:embeddedFont>
      <p:font typeface="Hofesh" panose="00000400000000000000" pitchFamily="2" charset="-79"/>
      <p:regular r:id="rId54"/>
    </p:embeddedFont>
    <p:embeddedFont>
      <p:font typeface="Mevorach" panose="00000400000000000000" pitchFamily="2" charset="-79"/>
      <p:regular r:id="rId55"/>
    </p:embeddedFont>
    <p:embeddedFont>
      <p:font typeface="Akitza" panose="00000400000000000000" pitchFamily="2" charset="-79"/>
      <p:regular r:id="rId56"/>
      <p:bold r:id="rId57"/>
    </p:embeddedFont>
    <p:embeddedFont>
      <p:font typeface="Choco" panose="00000400000000000000" pitchFamily="2" charset="-79"/>
      <p:regular r:id="rId58"/>
      <p:bold r:id="rId59"/>
    </p:embeddedFont>
    <p:embeddedFont>
      <p:font typeface="David" panose="020E0502060401010101" pitchFamily="34" charset="-79"/>
      <p:regular r:id="rId60"/>
      <p:bold r:id="rId61"/>
    </p:embeddedFont>
    <p:embeddedFont>
      <p:font typeface="Yoav" panose="00000400000000000000" pitchFamily="2" charset="-79"/>
      <p:regular r:id="rId62"/>
      <p:bold r:id="rId63"/>
    </p:embeddedFont>
    <p:embeddedFont>
      <p:font typeface="Anarchy" panose="00000700000000000000" pitchFamily="2" charset="-79"/>
      <p:bold r:id="rId64"/>
    </p:embeddedFont>
    <p:embeddedFont>
      <p:font typeface="Calibri" panose="020F0502020204030204" pitchFamily="34" charset="0"/>
      <p:regular r:id="rId65"/>
      <p:bold r:id="rId66"/>
      <p:italic r:id="rId67"/>
      <p:boldItalic r:id="rId68"/>
    </p:embeddedFont>
    <p:embeddedFont>
      <p:font typeface="Latet" panose="00000400000000000000" pitchFamily="2" charset="-79"/>
      <p:regular r:id="rId69"/>
      <p:bold r:id="rId70"/>
    </p:embeddedFont>
  </p:embeddedFontLst>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0" d="100"/>
          <a:sy n="60" d="100"/>
        </p:scale>
        <p:origin x="-1656" y="-22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font" Target="fonts/font2.fntdata"/><Relationship Id="rId63" Type="http://schemas.openxmlformats.org/officeDocument/2006/relationships/font" Target="fonts/font10.fntdata"/><Relationship Id="rId68" Type="http://schemas.openxmlformats.org/officeDocument/2006/relationships/font" Target="fonts/font15.fntdata"/><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font" Target="fonts/font5.fntdata"/><Relationship Id="rId66" Type="http://schemas.openxmlformats.org/officeDocument/2006/relationships/font" Target="fonts/font13.fntdata"/><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font" Target="fonts/font4.fntdata"/><Relationship Id="rId61"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font" Target="fonts/font7.fntdata"/><Relationship Id="rId65" Type="http://schemas.openxmlformats.org/officeDocument/2006/relationships/font" Target="fonts/font12.fntdata"/><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font" Target="fonts/font3.fntdata"/><Relationship Id="rId64" Type="http://schemas.openxmlformats.org/officeDocument/2006/relationships/font" Target="fonts/font11.fntdata"/><Relationship Id="rId69" Type="http://schemas.openxmlformats.org/officeDocument/2006/relationships/font" Target="fonts/font16.fntdata"/><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font" Target="fonts/font6.fntdata"/><Relationship Id="rId67" Type="http://schemas.openxmlformats.org/officeDocument/2006/relationships/font" Target="fonts/font14.fntdata"/><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font" Target="fonts/font1.fntdata"/><Relationship Id="rId62" Type="http://schemas.openxmlformats.org/officeDocument/2006/relationships/font" Target="fonts/font9.fntdata"/><Relationship Id="rId70" Type="http://schemas.openxmlformats.org/officeDocument/2006/relationships/font" Target="fonts/font17.fntdata"/><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FE3F2E5-715E-4180-8715-9B3C49952423}" type="datetimeFigureOut">
              <a:rPr lang="he-IL" smtClean="0"/>
              <a:t>י"ד/אייר/תשע"ה</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EF8FB70-98AE-47BF-B98D-12964AE34948}" type="slidenum">
              <a:rPr lang="he-IL" smtClean="0"/>
              <a:t>‹#›</a:t>
            </a:fld>
            <a:endParaRPr lang="he-IL"/>
          </a:p>
        </p:txBody>
      </p:sp>
    </p:spTree>
    <p:extLst>
      <p:ext uri="{BB962C8B-B14F-4D97-AF65-F5344CB8AC3E}">
        <p14:creationId xmlns:p14="http://schemas.microsoft.com/office/powerpoint/2010/main" val="119880574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0EF8FB70-98AE-47BF-B98D-12964AE34948}" type="slidenum">
              <a:rPr lang="he-IL" smtClean="0"/>
              <a:t>1</a:t>
            </a:fld>
            <a:endParaRPr lang="he-IL"/>
          </a:p>
        </p:txBody>
      </p:sp>
    </p:spTree>
    <p:extLst>
      <p:ext uri="{BB962C8B-B14F-4D97-AF65-F5344CB8AC3E}">
        <p14:creationId xmlns:p14="http://schemas.microsoft.com/office/powerpoint/2010/main" val="1507404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0EF8FB70-98AE-47BF-B98D-12964AE34948}" type="slidenum">
              <a:rPr lang="he-IL" smtClean="0"/>
              <a:t>45</a:t>
            </a:fld>
            <a:endParaRPr lang="he-IL"/>
          </a:p>
        </p:txBody>
      </p:sp>
    </p:spTree>
    <p:extLst>
      <p:ext uri="{BB962C8B-B14F-4D97-AF65-F5344CB8AC3E}">
        <p14:creationId xmlns:p14="http://schemas.microsoft.com/office/powerpoint/2010/main" val="2307087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0EF8FB70-98AE-47BF-B98D-12964AE34948}" type="slidenum">
              <a:rPr lang="he-IL" smtClean="0"/>
              <a:t>46</a:t>
            </a:fld>
            <a:endParaRPr lang="he-IL"/>
          </a:p>
        </p:txBody>
      </p:sp>
    </p:spTree>
    <p:extLst>
      <p:ext uri="{BB962C8B-B14F-4D97-AF65-F5344CB8AC3E}">
        <p14:creationId xmlns:p14="http://schemas.microsoft.com/office/powerpoint/2010/main" val="2307087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91953E8B-42E9-4E41-8A02-B888AE42E0DA}" type="datetime1">
              <a:rPr lang="he-IL" smtClean="0"/>
              <a:t>י"ד/אייר/תשע"ה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2A2DEB0-95A9-4D0E-8080-FD4FF24BCDF1}" type="slidenum">
              <a:rPr lang="he-IL" smtClean="0"/>
              <a:t>‹#›</a:t>
            </a:fld>
            <a:endParaRPr lang="he-IL"/>
          </a:p>
        </p:txBody>
      </p:sp>
    </p:spTree>
    <p:extLst>
      <p:ext uri="{BB962C8B-B14F-4D97-AF65-F5344CB8AC3E}">
        <p14:creationId xmlns:p14="http://schemas.microsoft.com/office/powerpoint/2010/main" val="3899269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D46C31E-F3EF-4AC8-AEF1-EF73679866A6}" type="datetime1">
              <a:rPr lang="he-IL" smtClean="0"/>
              <a:t>י"ד/אייר/תשע"ה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2A2DEB0-95A9-4D0E-8080-FD4FF24BCDF1}" type="slidenum">
              <a:rPr lang="he-IL" smtClean="0"/>
              <a:t>‹#›</a:t>
            </a:fld>
            <a:endParaRPr lang="he-IL"/>
          </a:p>
        </p:txBody>
      </p:sp>
    </p:spTree>
    <p:extLst>
      <p:ext uri="{BB962C8B-B14F-4D97-AF65-F5344CB8AC3E}">
        <p14:creationId xmlns:p14="http://schemas.microsoft.com/office/powerpoint/2010/main" val="2450984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6C64742-6A33-4737-A58A-C11E7BF30B30}" type="datetime1">
              <a:rPr lang="he-IL" smtClean="0"/>
              <a:t>י"ד/אייר/תשע"ה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2A2DEB0-95A9-4D0E-8080-FD4FF24BCDF1}" type="slidenum">
              <a:rPr lang="he-IL" smtClean="0"/>
              <a:t>‹#›</a:t>
            </a:fld>
            <a:endParaRPr lang="he-IL"/>
          </a:p>
        </p:txBody>
      </p:sp>
    </p:spTree>
    <p:extLst>
      <p:ext uri="{BB962C8B-B14F-4D97-AF65-F5344CB8AC3E}">
        <p14:creationId xmlns:p14="http://schemas.microsoft.com/office/powerpoint/2010/main" val="2160404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AB57CAD-6DF4-4E3A-9E72-F20E8FD5D733}" type="datetime1">
              <a:rPr lang="he-IL" smtClean="0"/>
              <a:t>י"ד/אייר/תשע"ה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2A2DEB0-95A9-4D0E-8080-FD4FF24BCDF1}" type="slidenum">
              <a:rPr lang="he-IL" smtClean="0"/>
              <a:t>‹#›</a:t>
            </a:fld>
            <a:endParaRPr lang="he-IL"/>
          </a:p>
        </p:txBody>
      </p:sp>
    </p:spTree>
    <p:extLst>
      <p:ext uri="{BB962C8B-B14F-4D97-AF65-F5344CB8AC3E}">
        <p14:creationId xmlns:p14="http://schemas.microsoft.com/office/powerpoint/2010/main" val="4026551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B169F364-F8F2-422B-80C6-F1E3A78B74CF}" type="datetime1">
              <a:rPr lang="he-IL" smtClean="0"/>
              <a:t>י"ד/אייר/תשע"ה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2A2DEB0-95A9-4D0E-8080-FD4FF24BCDF1}" type="slidenum">
              <a:rPr lang="he-IL" smtClean="0"/>
              <a:t>‹#›</a:t>
            </a:fld>
            <a:endParaRPr lang="he-IL"/>
          </a:p>
        </p:txBody>
      </p:sp>
    </p:spTree>
    <p:extLst>
      <p:ext uri="{BB962C8B-B14F-4D97-AF65-F5344CB8AC3E}">
        <p14:creationId xmlns:p14="http://schemas.microsoft.com/office/powerpoint/2010/main" val="933407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F91AD290-7E10-4CDB-8CB4-DC810ACFBE5D}" type="datetime1">
              <a:rPr lang="he-IL" smtClean="0"/>
              <a:t>י"ד/אייר/תשע"ה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2A2DEB0-95A9-4D0E-8080-FD4FF24BCDF1}" type="slidenum">
              <a:rPr lang="he-IL" smtClean="0"/>
              <a:t>‹#›</a:t>
            </a:fld>
            <a:endParaRPr lang="he-IL"/>
          </a:p>
        </p:txBody>
      </p:sp>
    </p:spTree>
    <p:extLst>
      <p:ext uri="{BB962C8B-B14F-4D97-AF65-F5344CB8AC3E}">
        <p14:creationId xmlns:p14="http://schemas.microsoft.com/office/powerpoint/2010/main" val="3646202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955BFF62-C936-4AC4-B525-371358DC9998}" type="datetime1">
              <a:rPr lang="he-IL" smtClean="0"/>
              <a:t>י"ד/אייר/תשע"ה</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92A2DEB0-95A9-4D0E-8080-FD4FF24BCDF1}" type="slidenum">
              <a:rPr lang="he-IL" smtClean="0"/>
              <a:t>‹#›</a:t>
            </a:fld>
            <a:endParaRPr lang="he-IL"/>
          </a:p>
        </p:txBody>
      </p:sp>
    </p:spTree>
    <p:extLst>
      <p:ext uri="{BB962C8B-B14F-4D97-AF65-F5344CB8AC3E}">
        <p14:creationId xmlns:p14="http://schemas.microsoft.com/office/powerpoint/2010/main" val="1794257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3DB48259-986B-470D-879D-9C99B0381E43}" type="datetime1">
              <a:rPr lang="he-IL" smtClean="0"/>
              <a:t>י"ד/אייר/תשע"ה</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92A2DEB0-95A9-4D0E-8080-FD4FF24BCDF1}" type="slidenum">
              <a:rPr lang="he-IL" smtClean="0"/>
              <a:t>‹#›</a:t>
            </a:fld>
            <a:endParaRPr lang="he-IL"/>
          </a:p>
        </p:txBody>
      </p:sp>
    </p:spTree>
    <p:extLst>
      <p:ext uri="{BB962C8B-B14F-4D97-AF65-F5344CB8AC3E}">
        <p14:creationId xmlns:p14="http://schemas.microsoft.com/office/powerpoint/2010/main" val="835345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B5D75237-627C-4554-AE8F-B76F76E912C4}" type="datetime1">
              <a:rPr lang="he-IL" smtClean="0"/>
              <a:t>י"ד/אייר/תשע"ה</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92A2DEB0-95A9-4D0E-8080-FD4FF24BCDF1}" type="slidenum">
              <a:rPr lang="he-IL" smtClean="0"/>
              <a:t>‹#›</a:t>
            </a:fld>
            <a:endParaRPr lang="he-IL"/>
          </a:p>
        </p:txBody>
      </p:sp>
    </p:spTree>
    <p:extLst>
      <p:ext uri="{BB962C8B-B14F-4D97-AF65-F5344CB8AC3E}">
        <p14:creationId xmlns:p14="http://schemas.microsoft.com/office/powerpoint/2010/main" val="3861407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587970EF-D516-4CA4-8F68-197E3A118A43}" type="datetime1">
              <a:rPr lang="he-IL" smtClean="0"/>
              <a:t>י"ד/אייר/תשע"ה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2A2DEB0-95A9-4D0E-8080-FD4FF24BCDF1}" type="slidenum">
              <a:rPr lang="he-IL" smtClean="0"/>
              <a:t>‹#›</a:t>
            </a:fld>
            <a:endParaRPr lang="he-IL"/>
          </a:p>
        </p:txBody>
      </p:sp>
    </p:spTree>
    <p:extLst>
      <p:ext uri="{BB962C8B-B14F-4D97-AF65-F5344CB8AC3E}">
        <p14:creationId xmlns:p14="http://schemas.microsoft.com/office/powerpoint/2010/main" val="7642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FB1459A6-448B-45CF-99F6-88E931F0C852}" type="datetime1">
              <a:rPr lang="he-IL" smtClean="0"/>
              <a:t>י"ד/אייר/תשע"ה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2A2DEB0-95A9-4D0E-8080-FD4FF24BCDF1}" type="slidenum">
              <a:rPr lang="he-IL" smtClean="0"/>
              <a:t>‹#›</a:t>
            </a:fld>
            <a:endParaRPr lang="he-IL"/>
          </a:p>
        </p:txBody>
      </p:sp>
    </p:spTree>
    <p:extLst>
      <p:ext uri="{BB962C8B-B14F-4D97-AF65-F5344CB8AC3E}">
        <p14:creationId xmlns:p14="http://schemas.microsoft.com/office/powerpoint/2010/main" val="4142589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80D2130-B76C-4885-9727-6E574A892409}" type="datetime1">
              <a:rPr lang="he-IL" smtClean="0"/>
              <a:t>י"ד/אייר/תשע"ה</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2A2DEB0-95A9-4D0E-8080-FD4FF24BCDF1}" type="slidenum">
              <a:rPr lang="he-IL" smtClean="0"/>
              <a:t>‹#›</a:t>
            </a:fld>
            <a:endParaRPr lang="he-IL"/>
          </a:p>
        </p:txBody>
      </p:sp>
    </p:spTree>
    <p:extLst>
      <p:ext uri="{BB962C8B-B14F-4D97-AF65-F5344CB8AC3E}">
        <p14:creationId xmlns:p14="http://schemas.microsoft.com/office/powerpoint/2010/main" val="3603170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51.xm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normAutofit/>
          </a:bodyPr>
          <a:lstStyle/>
          <a:p>
            <a:r>
              <a:rPr lang="he-IL" sz="8800" dirty="0" smtClean="0">
                <a:latin typeface="Anarchy" pitchFamily="2" charset="-79"/>
                <a:cs typeface="Anarchy" pitchFamily="2" charset="-79"/>
              </a:rPr>
              <a:t>קבלת הדין</a:t>
            </a:r>
            <a:endParaRPr lang="he-IL" sz="8800" dirty="0">
              <a:latin typeface="Anarchy" pitchFamily="2" charset="-79"/>
              <a:cs typeface="Anarchy" pitchFamily="2" charset="-79"/>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4" y="3738550"/>
            <a:ext cx="2448272" cy="2352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מציין מיקום של מספר שקופית 3"/>
          <p:cNvSpPr>
            <a:spLocks noGrp="1"/>
          </p:cNvSpPr>
          <p:nvPr>
            <p:ph type="sldNum" sz="quarter" idx="12"/>
          </p:nvPr>
        </p:nvSpPr>
        <p:spPr/>
        <p:txBody>
          <a:bodyPr/>
          <a:lstStyle/>
          <a:p>
            <a:fld id="{92A2DEB0-95A9-4D0E-8080-FD4FF24BCDF1}" type="slidenum">
              <a:rPr lang="he-IL" smtClean="0"/>
              <a:t>1</a:t>
            </a:fld>
            <a:endParaRPr lang="he-IL"/>
          </a:p>
        </p:txBody>
      </p:sp>
    </p:spTree>
    <p:extLst>
      <p:ext uri="{BB962C8B-B14F-4D97-AF65-F5344CB8AC3E}">
        <p14:creationId xmlns:p14="http://schemas.microsoft.com/office/powerpoint/2010/main" val="35991022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normAutofit fontScale="90000"/>
          </a:bodyPr>
          <a:lstStyle/>
          <a:p>
            <a:r>
              <a:rPr lang="he-IL" sz="6000" dirty="0" smtClean="0">
                <a:solidFill>
                  <a:prstClr val="black"/>
                </a:solidFill>
                <a:latin typeface="Choco" pitchFamily="2" charset="-79"/>
                <a:cs typeface="Choco" pitchFamily="2" charset="-79"/>
              </a:rPr>
              <a:t>רחבעם</a:t>
            </a:r>
            <a:br>
              <a:rPr lang="he-IL" sz="6000" dirty="0" smtClean="0">
                <a:solidFill>
                  <a:prstClr val="black"/>
                </a:solidFill>
                <a:latin typeface="Choco" pitchFamily="2" charset="-79"/>
                <a:cs typeface="Choco" pitchFamily="2" charset="-79"/>
              </a:rPr>
            </a:br>
            <a:r>
              <a:rPr lang="he-IL" sz="6000" dirty="0" smtClean="0">
                <a:solidFill>
                  <a:prstClr val="black"/>
                </a:solidFill>
                <a:latin typeface="Choco" pitchFamily="2" charset="-79"/>
                <a:cs typeface="Choco" pitchFamily="2" charset="-79"/>
              </a:rPr>
              <a:t>1. </a:t>
            </a:r>
            <a:r>
              <a:rPr lang="he-IL" dirty="0" smtClean="0">
                <a:solidFill>
                  <a:prstClr val="black"/>
                </a:solidFill>
                <a:latin typeface="Choco" pitchFamily="2" charset="-79"/>
                <a:cs typeface="Choco" pitchFamily="2" charset="-79"/>
              </a:rPr>
              <a:t>מלחמה </a:t>
            </a:r>
            <a:r>
              <a:rPr lang="he-IL" dirty="0">
                <a:solidFill>
                  <a:prstClr val="black"/>
                </a:solidFill>
                <a:latin typeface="Choco" pitchFamily="2" charset="-79"/>
                <a:cs typeface="Choco" pitchFamily="2" charset="-79"/>
              </a:rPr>
              <a:t>מול ישראל</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10</a:t>
            </a:fld>
            <a:endParaRPr lang="he-IL"/>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מעוגל 2"/>
          <p:cNvSpPr/>
          <p:nvPr/>
        </p:nvSpPr>
        <p:spPr>
          <a:xfrm>
            <a:off x="4788023" y="5229200"/>
            <a:ext cx="3777829" cy="1296144"/>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קבלת הדין:</a:t>
            </a:r>
          </a:p>
          <a:p>
            <a:pPr algn="ctr"/>
            <a:r>
              <a:rPr lang="he-IL" sz="2400" dirty="0" smtClean="0">
                <a:solidFill>
                  <a:schemeClr val="tx1"/>
                </a:solidFill>
                <a:latin typeface="Choco" pitchFamily="2" charset="-79"/>
                <a:cs typeface="Choco" pitchFamily="2" charset="-79"/>
              </a:rPr>
              <a:t>הימנעות מיציאה למלחמה מול ישראל</a:t>
            </a:r>
            <a:endParaRPr lang="he-IL" sz="2400" dirty="0">
              <a:solidFill>
                <a:schemeClr val="tx1"/>
              </a:solidFill>
              <a:latin typeface="Choco" pitchFamily="2" charset="-79"/>
              <a:cs typeface="Choco" pitchFamily="2" charset="-79"/>
            </a:endParaRPr>
          </a:p>
        </p:txBody>
      </p:sp>
      <p:sp>
        <p:nvSpPr>
          <p:cNvPr id="10" name="מלבן מעוגל 9"/>
          <p:cNvSpPr/>
          <p:nvPr/>
        </p:nvSpPr>
        <p:spPr>
          <a:xfrm>
            <a:off x="449558" y="5229200"/>
            <a:ext cx="3762402" cy="1296144"/>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אי קבלת הדין:</a:t>
            </a:r>
          </a:p>
          <a:p>
            <a:pPr algn="ctr"/>
            <a:r>
              <a:rPr lang="he-IL" sz="2400" dirty="0" smtClean="0">
                <a:solidFill>
                  <a:schemeClr val="tx1"/>
                </a:solidFill>
                <a:latin typeface="Choco" pitchFamily="2" charset="-79"/>
                <a:cs typeface="Choco" pitchFamily="2" charset="-79"/>
              </a:rPr>
              <a:t>יציאה למלחמה מול ישראל, למרות הנבואה</a:t>
            </a:r>
            <a:endParaRPr lang="he-IL" sz="2400" dirty="0">
              <a:solidFill>
                <a:schemeClr val="tx1"/>
              </a:solidFill>
              <a:latin typeface="Choco" pitchFamily="2" charset="-79"/>
              <a:cs typeface="Choco" pitchFamily="2" charset="-79"/>
            </a:endParaRPr>
          </a:p>
        </p:txBody>
      </p:sp>
      <p:sp>
        <p:nvSpPr>
          <p:cNvPr id="8" name="מגילה אנכית 7"/>
          <p:cNvSpPr/>
          <p:nvPr/>
        </p:nvSpPr>
        <p:spPr>
          <a:xfrm>
            <a:off x="0" y="1484785"/>
            <a:ext cx="8964488" cy="3528391"/>
          </a:xfrm>
          <a:prstGeom prst="verticalScroll">
            <a:avLst/>
          </a:prstGeom>
          <a:blipFill>
            <a:blip r:embed="rId3"/>
            <a:tile tx="0" ty="0" sx="100000" sy="100000" flip="none" algn="tl"/>
          </a:bli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800" dirty="0">
                <a:solidFill>
                  <a:schemeClr val="accent2">
                    <a:lumMod val="75000"/>
                  </a:schemeClr>
                </a:solidFill>
                <a:latin typeface="Mevorach" pitchFamily="2" charset="-79"/>
                <a:cs typeface="Mevorach" pitchFamily="2" charset="-79"/>
              </a:rPr>
              <a:t>(</a:t>
            </a:r>
            <a:r>
              <a:rPr lang="he-IL" sz="2800" dirty="0" smtClean="0">
                <a:solidFill>
                  <a:schemeClr val="accent2">
                    <a:lumMod val="75000"/>
                  </a:schemeClr>
                </a:solidFill>
                <a:latin typeface="Mevorach" pitchFamily="2" charset="-79"/>
                <a:cs typeface="Mevorach" pitchFamily="2" charset="-79"/>
              </a:rPr>
              <a:t>ב</a:t>
            </a:r>
            <a:r>
              <a:rPr lang="he-IL" sz="2800" dirty="0">
                <a:solidFill>
                  <a:schemeClr val="accent2">
                    <a:lumMod val="75000"/>
                  </a:schemeClr>
                </a:solidFill>
                <a:latin typeface="Mevorach" pitchFamily="2" charset="-79"/>
                <a:cs typeface="Mevorach" pitchFamily="2" charset="-79"/>
              </a:rPr>
              <a:t>) וַיְהִי דְּבַר </a:t>
            </a:r>
            <a:r>
              <a:rPr lang="he-IL" sz="2800" dirty="0" err="1">
                <a:solidFill>
                  <a:schemeClr val="accent2">
                    <a:lumMod val="75000"/>
                  </a:schemeClr>
                </a:solidFill>
                <a:latin typeface="Mevorach" pitchFamily="2" charset="-79"/>
                <a:cs typeface="Mevorach" pitchFamily="2" charset="-79"/>
              </a:rPr>
              <a:t>יְקֹוָק</a:t>
            </a:r>
            <a:r>
              <a:rPr lang="he-IL" sz="2800" dirty="0">
                <a:solidFill>
                  <a:schemeClr val="accent2">
                    <a:lumMod val="75000"/>
                  </a:schemeClr>
                </a:solidFill>
                <a:latin typeface="Mevorach" pitchFamily="2" charset="-79"/>
                <a:cs typeface="Mevorach" pitchFamily="2" charset="-79"/>
              </a:rPr>
              <a:t> אֶל שְׁמַעְיָהוּ אִישׁ </a:t>
            </a:r>
            <a:r>
              <a:rPr lang="he-IL" sz="2800" dirty="0" err="1">
                <a:solidFill>
                  <a:schemeClr val="accent2">
                    <a:lumMod val="75000"/>
                  </a:schemeClr>
                </a:solidFill>
                <a:latin typeface="Mevorach" pitchFamily="2" charset="-79"/>
                <a:cs typeface="Mevorach" pitchFamily="2" charset="-79"/>
              </a:rPr>
              <a:t>הָאֱלֹהִים</a:t>
            </a:r>
            <a:r>
              <a:rPr lang="he-IL" sz="2800" dirty="0">
                <a:solidFill>
                  <a:schemeClr val="accent2">
                    <a:lumMod val="75000"/>
                  </a:schemeClr>
                </a:solidFill>
                <a:latin typeface="Mevorach" pitchFamily="2" charset="-79"/>
                <a:cs typeface="Mevorach" pitchFamily="2" charset="-79"/>
              </a:rPr>
              <a:t> </a:t>
            </a:r>
            <a:r>
              <a:rPr lang="he-IL" sz="2800" dirty="0" err="1">
                <a:solidFill>
                  <a:schemeClr val="accent2">
                    <a:lumMod val="75000"/>
                  </a:schemeClr>
                </a:solidFill>
                <a:latin typeface="Mevorach" pitchFamily="2" charset="-79"/>
                <a:cs typeface="Mevorach" pitchFamily="2" charset="-79"/>
              </a:rPr>
              <a:t>לֵאמֹר</a:t>
            </a:r>
            <a:r>
              <a:rPr lang="he-IL" sz="2800" dirty="0">
                <a:solidFill>
                  <a:schemeClr val="accent2">
                    <a:lumMod val="75000"/>
                  </a:schemeClr>
                </a:solidFill>
                <a:latin typeface="Mevorach" pitchFamily="2" charset="-79"/>
                <a:cs typeface="Mevorach" pitchFamily="2" charset="-79"/>
              </a:rPr>
              <a:t>:</a:t>
            </a:r>
          </a:p>
          <a:p>
            <a:pPr algn="ctr"/>
            <a:r>
              <a:rPr lang="he-IL" sz="2800" dirty="0">
                <a:solidFill>
                  <a:schemeClr val="accent2">
                    <a:lumMod val="75000"/>
                  </a:schemeClr>
                </a:solidFill>
                <a:latin typeface="Mevorach" pitchFamily="2" charset="-79"/>
                <a:cs typeface="Mevorach" pitchFamily="2" charset="-79"/>
              </a:rPr>
              <a:t>(ג) אֱמֹר אֶל רְחַבְעָם בֶּן שְׁלֹמֹה מֶלֶךְ יְהוּדָה וְאֶל כָּל יִשְׂרָאֵל בִּיהוּדָה וּבִנְיָמִן </a:t>
            </a:r>
            <a:r>
              <a:rPr lang="he-IL" sz="2800" dirty="0" err="1">
                <a:solidFill>
                  <a:schemeClr val="accent2">
                    <a:lumMod val="75000"/>
                  </a:schemeClr>
                </a:solidFill>
                <a:latin typeface="Mevorach" pitchFamily="2" charset="-79"/>
                <a:cs typeface="Mevorach" pitchFamily="2" charset="-79"/>
              </a:rPr>
              <a:t>לֵאמֹר</a:t>
            </a:r>
            <a:r>
              <a:rPr lang="he-IL" sz="2800" dirty="0">
                <a:solidFill>
                  <a:schemeClr val="accent2">
                    <a:lumMod val="75000"/>
                  </a:schemeClr>
                </a:solidFill>
                <a:latin typeface="Mevorach" pitchFamily="2" charset="-79"/>
                <a:cs typeface="Mevorach" pitchFamily="2" charset="-79"/>
              </a:rPr>
              <a:t>:</a:t>
            </a:r>
          </a:p>
          <a:p>
            <a:pPr algn="ctr"/>
            <a:r>
              <a:rPr lang="he-IL" sz="2800" dirty="0">
                <a:solidFill>
                  <a:schemeClr val="accent2">
                    <a:lumMod val="75000"/>
                  </a:schemeClr>
                </a:solidFill>
                <a:latin typeface="Mevorach" pitchFamily="2" charset="-79"/>
                <a:cs typeface="Mevorach" pitchFamily="2" charset="-79"/>
              </a:rPr>
              <a:t>(ד) כֹּה אָמַר </a:t>
            </a:r>
            <a:r>
              <a:rPr lang="he-IL" sz="2800" dirty="0" err="1">
                <a:solidFill>
                  <a:schemeClr val="accent2">
                    <a:lumMod val="75000"/>
                  </a:schemeClr>
                </a:solidFill>
                <a:latin typeface="Mevorach" pitchFamily="2" charset="-79"/>
                <a:cs typeface="Mevorach" pitchFamily="2" charset="-79"/>
              </a:rPr>
              <a:t>יְקֹוָק</a:t>
            </a:r>
            <a:r>
              <a:rPr lang="he-IL" sz="2800" dirty="0">
                <a:solidFill>
                  <a:schemeClr val="accent2">
                    <a:lumMod val="75000"/>
                  </a:schemeClr>
                </a:solidFill>
                <a:latin typeface="Mevorach" pitchFamily="2" charset="-79"/>
                <a:cs typeface="Mevorach" pitchFamily="2" charset="-79"/>
              </a:rPr>
              <a:t> לֹא תַעֲלוּ וְלֹא תִלָּחֲמוּ עִם אֲחֵיכֶם שׁוּבוּ אִישׁ לְבֵיתוֹ כִּי מֵאִתִּי נִהְיָה הַדָּבָר </a:t>
            </a:r>
            <a:r>
              <a:rPr lang="he-IL" sz="2800" dirty="0" smtClean="0">
                <a:solidFill>
                  <a:schemeClr val="accent2">
                    <a:lumMod val="75000"/>
                  </a:schemeClr>
                </a:solidFill>
                <a:latin typeface="Mevorach" pitchFamily="2" charset="-79"/>
                <a:cs typeface="Mevorach" pitchFamily="2" charset="-79"/>
              </a:rPr>
              <a:t>הַזֶּה...</a:t>
            </a:r>
          </a:p>
          <a:p>
            <a:pPr algn="ctr"/>
            <a:r>
              <a:rPr lang="he-IL" dirty="0">
                <a:solidFill>
                  <a:schemeClr val="accent2">
                    <a:lumMod val="75000"/>
                  </a:schemeClr>
                </a:solidFill>
                <a:latin typeface="Mevorach" pitchFamily="2" charset="-79"/>
                <a:cs typeface="Mevorach" pitchFamily="2" charset="-79"/>
              </a:rPr>
              <a:t>דברי הימים ב פרק יא </a:t>
            </a:r>
          </a:p>
        </p:txBody>
      </p:sp>
    </p:spTree>
    <p:extLst>
      <p:ext uri="{BB962C8B-B14F-4D97-AF65-F5344CB8AC3E}">
        <p14:creationId xmlns:p14="http://schemas.microsoft.com/office/powerpoint/2010/main" val="2295923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normAutofit fontScale="90000"/>
          </a:bodyPr>
          <a:lstStyle/>
          <a:p>
            <a:r>
              <a:rPr lang="he-IL" sz="6000" dirty="0" smtClean="0">
                <a:solidFill>
                  <a:prstClr val="black"/>
                </a:solidFill>
                <a:latin typeface="Choco" pitchFamily="2" charset="-79"/>
                <a:cs typeface="Choco" pitchFamily="2" charset="-79"/>
              </a:rPr>
              <a:t>רחבעם</a:t>
            </a:r>
            <a:br>
              <a:rPr lang="he-IL" sz="6000" dirty="0" smtClean="0">
                <a:solidFill>
                  <a:prstClr val="black"/>
                </a:solidFill>
                <a:latin typeface="Choco" pitchFamily="2" charset="-79"/>
                <a:cs typeface="Choco" pitchFamily="2" charset="-79"/>
              </a:rPr>
            </a:br>
            <a:r>
              <a:rPr lang="he-IL" sz="6000" dirty="0" smtClean="0">
                <a:solidFill>
                  <a:prstClr val="black"/>
                </a:solidFill>
                <a:latin typeface="Choco" pitchFamily="2" charset="-79"/>
                <a:cs typeface="Choco" pitchFamily="2" charset="-79"/>
              </a:rPr>
              <a:t>1. </a:t>
            </a:r>
            <a:r>
              <a:rPr lang="he-IL" dirty="0" smtClean="0">
                <a:solidFill>
                  <a:prstClr val="black"/>
                </a:solidFill>
                <a:latin typeface="Choco" pitchFamily="2" charset="-79"/>
                <a:cs typeface="Choco" pitchFamily="2" charset="-79"/>
              </a:rPr>
              <a:t>מלחמה </a:t>
            </a:r>
            <a:r>
              <a:rPr lang="he-IL" dirty="0">
                <a:solidFill>
                  <a:prstClr val="black"/>
                </a:solidFill>
                <a:latin typeface="Choco" pitchFamily="2" charset="-79"/>
                <a:cs typeface="Choco" pitchFamily="2" charset="-79"/>
              </a:rPr>
              <a:t>מול ישראל</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11</a:t>
            </a:fld>
            <a:endParaRPr lang="he-IL"/>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מלבן מעוגל 9"/>
          <p:cNvSpPr/>
          <p:nvPr/>
        </p:nvSpPr>
        <p:spPr>
          <a:xfrm>
            <a:off x="3563888" y="4513555"/>
            <a:ext cx="4514102" cy="1728191"/>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smtClean="0">
                <a:solidFill>
                  <a:schemeClr val="tx1"/>
                </a:solidFill>
                <a:latin typeface="Choco" pitchFamily="2" charset="-79"/>
                <a:cs typeface="Choco" pitchFamily="2" charset="-79"/>
              </a:rPr>
              <a:t>קבלת </a:t>
            </a:r>
            <a:r>
              <a:rPr lang="he-IL" sz="2400" b="1" dirty="0">
                <a:solidFill>
                  <a:schemeClr val="tx1"/>
                </a:solidFill>
                <a:latin typeface="Choco" pitchFamily="2" charset="-79"/>
                <a:cs typeface="Choco" pitchFamily="2" charset="-79"/>
              </a:rPr>
              <a:t>הדין:</a:t>
            </a:r>
          </a:p>
          <a:p>
            <a:pPr algn="ctr"/>
            <a:r>
              <a:rPr lang="he-IL" sz="2800" dirty="0" smtClean="0">
                <a:solidFill>
                  <a:schemeClr val="tx1"/>
                </a:solidFill>
                <a:latin typeface="Mevorach" pitchFamily="2" charset="-79"/>
                <a:cs typeface="Mevorach" pitchFamily="2" charset="-79"/>
              </a:rPr>
              <a:t>...וַיִּשְׁמְעוּ </a:t>
            </a:r>
            <a:r>
              <a:rPr lang="he-IL" sz="2800" dirty="0">
                <a:solidFill>
                  <a:schemeClr val="tx1"/>
                </a:solidFill>
                <a:latin typeface="Mevorach" pitchFamily="2" charset="-79"/>
                <a:cs typeface="Mevorach" pitchFamily="2" charset="-79"/>
              </a:rPr>
              <a:t>אֶת דִּבְרֵי </a:t>
            </a:r>
            <a:r>
              <a:rPr lang="he-IL" sz="2800" dirty="0" err="1">
                <a:solidFill>
                  <a:schemeClr val="tx1"/>
                </a:solidFill>
                <a:latin typeface="Mevorach" pitchFamily="2" charset="-79"/>
                <a:cs typeface="Mevorach" pitchFamily="2" charset="-79"/>
              </a:rPr>
              <a:t>יְקֹוָק</a:t>
            </a:r>
            <a:r>
              <a:rPr lang="he-IL" sz="2800" dirty="0">
                <a:solidFill>
                  <a:schemeClr val="tx1"/>
                </a:solidFill>
                <a:latin typeface="Mevorach" pitchFamily="2" charset="-79"/>
                <a:cs typeface="Mevorach" pitchFamily="2" charset="-79"/>
              </a:rPr>
              <a:t> וַיָּשֻׁבוּ מִלֶּכֶת אֶל יָרָבְעָם: </a:t>
            </a:r>
          </a:p>
        </p:txBody>
      </p:sp>
      <p:sp>
        <p:nvSpPr>
          <p:cNvPr id="8" name="מלבן מעוגל 7"/>
          <p:cNvSpPr/>
          <p:nvPr/>
        </p:nvSpPr>
        <p:spPr>
          <a:xfrm>
            <a:off x="449558" y="1628800"/>
            <a:ext cx="8136904" cy="2664296"/>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r>
              <a:rPr lang="he-IL" sz="2800" dirty="0" smtClean="0">
                <a:solidFill>
                  <a:srgbClr val="C00000"/>
                </a:solidFill>
                <a:latin typeface="Mevorach" pitchFamily="2" charset="-79"/>
                <a:cs typeface="Mevorach" pitchFamily="2" charset="-79"/>
              </a:rPr>
              <a:t>(י, </a:t>
            </a:r>
            <a:r>
              <a:rPr lang="he-IL" sz="2800" dirty="0" err="1" smtClean="0">
                <a:solidFill>
                  <a:srgbClr val="C00000"/>
                </a:solidFill>
                <a:latin typeface="Mevorach" pitchFamily="2" charset="-79"/>
                <a:cs typeface="Mevorach" pitchFamily="2" charset="-79"/>
              </a:rPr>
              <a:t>יט</a:t>
            </a:r>
            <a:r>
              <a:rPr lang="he-IL" sz="2800" dirty="0">
                <a:solidFill>
                  <a:srgbClr val="C00000"/>
                </a:solidFill>
                <a:latin typeface="Mevorach" pitchFamily="2" charset="-79"/>
                <a:cs typeface="Mevorach" pitchFamily="2" charset="-79"/>
              </a:rPr>
              <a:t>) וַיִּפְשְׁעוּ יִשְׂרָאֵל בְּבֵית דָּוִיד עַד הַיּוֹם הַזֶּה</a:t>
            </a:r>
            <a:r>
              <a:rPr lang="he-IL" sz="2800" dirty="0" smtClean="0">
                <a:solidFill>
                  <a:srgbClr val="C00000"/>
                </a:solidFill>
                <a:latin typeface="Mevorach" pitchFamily="2" charset="-79"/>
                <a:cs typeface="Mevorach" pitchFamily="2" charset="-79"/>
              </a:rPr>
              <a:t>:</a:t>
            </a:r>
          </a:p>
          <a:p>
            <a:pPr algn="ctr"/>
            <a:r>
              <a:rPr lang="he-IL" sz="2800" dirty="0" smtClean="0">
                <a:solidFill>
                  <a:srgbClr val="C00000"/>
                </a:solidFill>
                <a:latin typeface="Mevorach" pitchFamily="2" charset="-79"/>
                <a:cs typeface="Mevorach" pitchFamily="2" charset="-79"/>
              </a:rPr>
              <a:t>(יא, א</a:t>
            </a:r>
            <a:r>
              <a:rPr lang="he-IL" sz="2800" dirty="0">
                <a:solidFill>
                  <a:srgbClr val="C00000"/>
                </a:solidFill>
                <a:latin typeface="Mevorach" pitchFamily="2" charset="-79"/>
                <a:cs typeface="Mevorach" pitchFamily="2" charset="-79"/>
              </a:rPr>
              <a:t>) וַיָּבֹא רְחַבְעָם יְרוּשָׁלִַם </a:t>
            </a:r>
            <a:r>
              <a:rPr lang="he-IL" sz="2800" dirty="0" err="1">
                <a:solidFill>
                  <a:srgbClr val="C00000"/>
                </a:solidFill>
                <a:latin typeface="Mevorach" pitchFamily="2" charset="-79"/>
                <a:cs typeface="Mevorach" pitchFamily="2" charset="-79"/>
              </a:rPr>
              <a:t>וַיַּקְהֵל</a:t>
            </a:r>
            <a:r>
              <a:rPr lang="he-IL" sz="2800" dirty="0">
                <a:solidFill>
                  <a:srgbClr val="C00000"/>
                </a:solidFill>
                <a:latin typeface="Mevorach" pitchFamily="2" charset="-79"/>
                <a:cs typeface="Mevorach" pitchFamily="2" charset="-79"/>
              </a:rPr>
              <a:t> אֶת בֵּית יְהוּדָה וּבִנְיָמִן מֵאָה וּשְׁמוֹנִים אֶלֶף בָּחוּר עֹשֵׂה מִלְחָמָה </a:t>
            </a:r>
            <a:r>
              <a:rPr lang="he-IL" sz="2800" dirty="0" err="1">
                <a:solidFill>
                  <a:srgbClr val="C00000"/>
                </a:solidFill>
                <a:latin typeface="Mevorach" pitchFamily="2" charset="-79"/>
                <a:cs typeface="Mevorach" pitchFamily="2" charset="-79"/>
              </a:rPr>
              <a:t>לְהִלָּחֵם</a:t>
            </a:r>
            <a:r>
              <a:rPr lang="he-IL" sz="2800" dirty="0">
                <a:solidFill>
                  <a:srgbClr val="C00000"/>
                </a:solidFill>
                <a:latin typeface="Mevorach" pitchFamily="2" charset="-79"/>
                <a:cs typeface="Mevorach" pitchFamily="2" charset="-79"/>
              </a:rPr>
              <a:t> עִם יִשְׂרָאֵל לְהָשִׁיב אֶת הַמַּמְלָכָה לִרְחַבְעָם: </a:t>
            </a:r>
            <a:endParaRPr lang="he-IL" sz="2800" dirty="0" smtClean="0">
              <a:solidFill>
                <a:srgbClr val="C00000"/>
              </a:solidFill>
              <a:latin typeface="Mevorach" pitchFamily="2" charset="-79"/>
              <a:cs typeface="Mevorach" pitchFamily="2" charset="-79"/>
            </a:endParaRPr>
          </a:p>
          <a:p>
            <a:pPr algn="ctr"/>
            <a:r>
              <a:rPr lang="he-IL" dirty="0" smtClean="0">
                <a:solidFill>
                  <a:srgbClr val="C00000"/>
                </a:solidFill>
                <a:latin typeface="Mevorach" pitchFamily="2" charset="-79"/>
                <a:cs typeface="Mevorach" pitchFamily="2" charset="-79"/>
              </a:rPr>
              <a:t>דברי הימים ב</a:t>
            </a:r>
          </a:p>
        </p:txBody>
      </p:sp>
      <p:sp>
        <p:nvSpPr>
          <p:cNvPr id="3" name="לחצן פעולה: התאמה אישית 2">
            <a:hlinkClick r:id="rId3" action="ppaction://hlinksldjump" highlightClick="1"/>
          </p:cNvPr>
          <p:cNvSpPr/>
          <p:nvPr/>
        </p:nvSpPr>
        <p:spPr>
          <a:xfrm>
            <a:off x="827584" y="4797152"/>
            <a:ext cx="2448272" cy="1444594"/>
          </a:xfrm>
          <a:prstGeom prst="actionButtonBlank">
            <a:avLst/>
          </a:prstGeom>
          <a:solidFill>
            <a:srgbClr val="7030A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800" dirty="0" smtClean="0">
                <a:solidFill>
                  <a:schemeClr val="bg1"/>
                </a:solidFill>
                <a:latin typeface="Akitza" pitchFamily="2" charset="-79"/>
                <a:cs typeface="Akitza" pitchFamily="2" charset="-79"/>
              </a:rPr>
              <a:t>נספח: רקע מדיני- היסטורי על קבלת הדין של רחבעם</a:t>
            </a:r>
            <a:endParaRPr lang="he-IL" sz="2800" dirty="0">
              <a:solidFill>
                <a:schemeClr val="bg1"/>
              </a:solidFill>
              <a:latin typeface="Akitza" pitchFamily="2" charset="-79"/>
              <a:cs typeface="Akitza" pitchFamily="2" charset="-79"/>
            </a:endParaRPr>
          </a:p>
        </p:txBody>
      </p:sp>
    </p:spTree>
    <p:extLst>
      <p:ext uri="{BB962C8B-B14F-4D97-AF65-F5344CB8AC3E}">
        <p14:creationId xmlns:p14="http://schemas.microsoft.com/office/powerpoint/2010/main" val="11993594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normAutofit fontScale="90000"/>
          </a:bodyPr>
          <a:lstStyle/>
          <a:p>
            <a:r>
              <a:rPr lang="he-IL" sz="6000" dirty="0" smtClean="0">
                <a:solidFill>
                  <a:prstClr val="black"/>
                </a:solidFill>
                <a:latin typeface="Choco" pitchFamily="2" charset="-79"/>
                <a:cs typeface="Choco" pitchFamily="2" charset="-79"/>
              </a:rPr>
              <a:t>רחבעם</a:t>
            </a:r>
            <a:br>
              <a:rPr lang="he-IL" sz="6000" dirty="0" smtClean="0">
                <a:solidFill>
                  <a:prstClr val="black"/>
                </a:solidFill>
                <a:latin typeface="Choco" pitchFamily="2" charset="-79"/>
                <a:cs typeface="Choco" pitchFamily="2" charset="-79"/>
              </a:rPr>
            </a:br>
            <a:r>
              <a:rPr lang="he-IL" sz="6000" dirty="0" smtClean="0">
                <a:solidFill>
                  <a:prstClr val="black"/>
                </a:solidFill>
                <a:latin typeface="Choco" pitchFamily="2" charset="-79"/>
                <a:cs typeface="Choco" pitchFamily="2" charset="-79"/>
              </a:rPr>
              <a:t>2. </a:t>
            </a:r>
            <a:r>
              <a:rPr lang="he-IL" sz="4000" dirty="0" smtClean="0">
                <a:solidFill>
                  <a:prstClr val="black"/>
                </a:solidFill>
                <a:latin typeface="Choco" pitchFamily="2" charset="-79"/>
                <a:cs typeface="Choco" pitchFamily="2" charset="-79"/>
              </a:rPr>
              <a:t>מסע </a:t>
            </a:r>
            <a:r>
              <a:rPr lang="he-IL" sz="4000" dirty="0" err="1" smtClean="0">
                <a:solidFill>
                  <a:prstClr val="black"/>
                </a:solidFill>
                <a:latin typeface="Choco" pitchFamily="2" charset="-79"/>
                <a:cs typeface="Choco" pitchFamily="2" charset="-79"/>
              </a:rPr>
              <a:t>שישק</a:t>
            </a:r>
            <a:endParaRPr lang="he-IL" sz="4000"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12</a:t>
            </a:fld>
            <a:endParaRPr lang="he-IL"/>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מלבן מעוגל 7"/>
          <p:cNvSpPr/>
          <p:nvPr/>
        </p:nvSpPr>
        <p:spPr>
          <a:xfrm>
            <a:off x="1331640" y="2132856"/>
            <a:ext cx="6336704" cy="2952328"/>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r>
              <a:rPr lang="he-IL" sz="2800" dirty="0" smtClean="0">
                <a:solidFill>
                  <a:srgbClr val="C00000"/>
                </a:solidFill>
                <a:latin typeface="Mevorach" pitchFamily="2" charset="-79"/>
                <a:cs typeface="Mevorach" pitchFamily="2" charset="-79"/>
              </a:rPr>
              <a:t>(</a:t>
            </a:r>
            <a:r>
              <a:rPr lang="he-IL" sz="2800" dirty="0">
                <a:solidFill>
                  <a:srgbClr val="C00000"/>
                </a:solidFill>
                <a:latin typeface="Mevorach" pitchFamily="2" charset="-79"/>
                <a:cs typeface="Mevorach" pitchFamily="2" charset="-79"/>
              </a:rPr>
              <a:t>ב) וַיְהִי בַּשָּׁנָה הַחֲמִישִׁית לַמֶּלֶךְ רְחַבְעָם עָלָה </a:t>
            </a:r>
            <a:r>
              <a:rPr lang="he-IL" sz="2800" dirty="0" err="1">
                <a:solidFill>
                  <a:srgbClr val="C00000"/>
                </a:solidFill>
                <a:latin typeface="Mevorach" pitchFamily="2" charset="-79"/>
                <a:cs typeface="Mevorach" pitchFamily="2" charset="-79"/>
              </a:rPr>
              <a:t>שִׁישַׁק</a:t>
            </a:r>
            <a:r>
              <a:rPr lang="he-IL" sz="2800" dirty="0">
                <a:solidFill>
                  <a:srgbClr val="C00000"/>
                </a:solidFill>
                <a:latin typeface="Mevorach" pitchFamily="2" charset="-79"/>
                <a:cs typeface="Mevorach" pitchFamily="2" charset="-79"/>
              </a:rPr>
              <a:t> מֶלֶךְ מִצְרַיִם עַל יְרוּשָׁלִָם כִּי מָעֲלוּ </a:t>
            </a:r>
            <a:r>
              <a:rPr lang="he-IL" sz="2800" dirty="0" err="1">
                <a:solidFill>
                  <a:srgbClr val="C00000"/>
                </a:solidFill>
                <a:latin typeface="Mevorach" pitchFamily="2" charset="-79"/>
                <a:cs typeface="Mevorach" pitchFamily="2" charset="-79"/>
              </a:rPr>
              <a:t>בַּיקֹוָק</a:t>
            </a:r>
            <a:r>
              <a:rPr lang="he-IL" sz="2800" dirty="0">
                <a:solidFill>
                  <a:srgbClr val="C00000"/>
                </a:solidFill>
                <a:latin typeface="Mevorach" pitchFamily="2" charset="-79"/>
                <a:cs typeface="Mevorach" pitchFamily="2" charset="-79"/>
              </a:rPr>
              <a:t>:</a:t>
            </a:r>
          </a:p>
          <a:p>
            <a:pPr algn="ctr"/>
            <a:r>
              <a:rPr lang="he-IL" dirty="0" smtClean="0">
                <a:solidFill>
                  <a:srgbClr val="C00000"/>
                </a:solidFill>
                <a:latin typeface="Mevorach" pitchFamily="2" charset="-79"/>
                <a:cs typeface="Mevorach" pitchFamily="2" charset="-79"/>
              </a:rPr>
              <a:t>דברי הימים ב </a:t>
            </a:r>
            <a:r>
              <a:rPr lang="he-IL" dirty="0" err="1" smtClean="0">
                <a:solidFill>
                  <a:srgbClr val="C00000"/>
                </a:solidFill>
                <a:latin typeface="Mevorach" pitchFamily="2" charset="-79"/>
                <a:cs typeface="Mevorach" pitchFamily="2" charset="-79"/>
              </a:rPr>
              <a:t>יב</a:t>
            </a:r>
            <a:endParaRPr lang="he-IL" dirty="0" smtClean="0">
              <a:solidFill>
                <a:srgbClr val="C00000"/>
              </a:solidFill>
              <a:latin typeface="Mevorach" pitchFamily="2" charset="-79"/>
              <a:cs typeface="Mevorach" pitchFamily="2" charset="-79"/>
            </a:endParaRPr>
          </a:p>
        </p:txBody>
      </p:sp>
    </p:spTree>
    <p:extLst>
      <p:ext uri="{BB962C8B-B14F-4D97-AF65-F5344CB8AC3E}">
        <p14:creationId xmlns:p14="http://schemas.microsoft.com/office/powerpoint/2010/main" val="21333166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normAutofit fontScale="90000"/>
          </a:bodyPr>
          <a:lstStyle/>
          <a:p>
            <a:r>
              <a:rPr lang="he-IL" sz="6000" dirty="0" smtClean="0">
                <a:solidFill>
                  <a:prstClr val="black"/>
                </a:solidFill>
                <a:latin typeface="Choco" pitchFamily="2" charset="-79"/>
                <a:cs typeface="Choco" pitchFamily="2" charset="-79"/>
              </a:rPr>
              <a:t>רחבעם</a:t>
            </a:r>
            <a:br>
              <a:rPr lang="he-IL" sz="6000" dirty="0" smtClean="0">
                <a:solidFill>
                  <a:prstClr val="black"/>
                </a:solidFill>
                <a:latin typeface="Choco" pitchFamily="2" charset="-79"/>
                <a:cs typeface="Choco" pitchFamily="2" charset="-79"/>
              </a:rPr>
            </a:br>
            <a:r>
              <a:rPr lang="he-IL" sz="6000" dirty="0" smtClean="0">
                <a:solidFill>
                  <a:prstClr val="black"/>
                </a:solidFill>
                <a:latin typeface="Choco" pitchFamily="2" charset="-79"/>
                <a:cs typeface="Choco" pitchFamily="2" charset="-79"/>
              </a:rPr>
              <a:t>2. </a:t>
            </a:r>
            <a:r>
              <a:rPr lang="he-IL" dirty="0" smtClean="0">
                <a:solidFill>
                  <a:prstClr val="black"/>
                </a:solidFill>
                <a:latin typeface="Choco" pitchFamily="2" charset="-79"/>
                <a:cs typeface="Choco" pitchFamily="2" charset="-79"/>
              </a:rPr>
              <a:t>מסע </a:t>
            </a:r>
            <a:r>
              <a:rPr lang="he-IL" dirty="0" err="1" smtClean="0">
                <a:solidFill>
                  <a:prstClr val="black"/>
                </a:solidFill>
                <a:latin typeface="Choco" pitchFamily="2" charset="-79"/>
                <a:cs typeface="Choco" pitchFamily="2" charset="-79"/>
              </a:rPr>
              <a:t>שישק</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13</a:t>
            </a:fld>
            <a:endParaRPr lang="he-IL"/>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מעוגל 2"/>
          <p:cNvSpPr/>
          <p:nvPr/>
        </p:nvSpPr>
        <p:spPr>
          <a:xfrm>
            <a:off x="4898627" y="5085184"/>
            <a:ext cx="3777829" cy="1296144"/>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קבלת הדין:</a:t>
            </a:r>
          </a:p>
          <a:p>
            <a:pPr algn="ctr"/>
            <a:r>
              <a:rPr lang="he-IL" sz="2400" dirty="0" smtClean="0">
                <a:solidFill>
                  <a:schemeClr val="tx1"/>
                </a:solidFill>
                <a:latin typeface="Choco" pitchFamily="2" charset="-79"/>
                <a:cs typeface="Choco" pitchFamily="2" charset="-79"/>
              </a:rPr>
              <a:t>כניעה </a:t>
            </a:r>
            <a:r>
              <a:rPr lang="he-IL" sz="2400" dirty="0" err="1" smtClean="0">
                <a:solidFill>
                  <a:schemeClr val="tx1"/>
                </a:solidFill>
                <a:latin typeface="Choco" pitchFamily="2" charset="-79"/>
                <a:cs typeface="Choco" pitchFamily="2" charset="-79"/>
              </a:rPr>
              <a:t>לשישק</a:t>
            </a:r>
            <a:endParaRPr lang="he-IL" sz="2400" dirty="0">
              <a:solidFill>
                <a:schemeClr val="tx1"/>
              </a:solidFill>
              <a:latin typeface="Choco" pitchFamily="2" charset="-79"/>
              <a:cs typeface="Choco" pitchFamily="2" charset="-79"/>
            </a:endParaRPr>
          </a:p>
        </p:txBody>
      </p:sp>
      <p:sp>
        <p:nvSpPr>
          <p:cNvPr id="10" name="מלבן מעוגל 9"/>
          <p:cNvSpPr/>
          <p:nvPr/>
        </p:nvSpPr>
        <p:spPr>
          <a:xfrm>
            <a:off x="449558" y="5085184"/>
            <a:ext cx="3762402" cy="1296144"/>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אי קבלת הדין:</a:t>
            </a:r>
          </a:p>
          <a:p>
            <a:pPr algn="ctr"/>
            <a:r>
              <a:rPr lang="he-IL" sz="2400" dirty="0" smtClean="0">
                <a:solidFill>
                  <a:schemeClr val="tx1"/>
                </a:solidFill>
                <a:latin typeface="Choco" pitchFamily="2" charset="-79"/>
                <a:cs typeface="Choco" pitchFamily="2" charset="-79"/>
              </a:rPr>
              <a:t>יציאה למלחמה מול </a:t>
            </a:r>
            <a:r>
              <a:rPr lang="he-IL" sz="2400" dirty="0" err="1" smtClean="0">
                <a:solidFill>
                  <a:schemeClr val="tx1"/>
                </a:solidFill>
                <a:latin typeface="Choco" pitchFamily="2" charset="-79"/>
                <a:cs typeface="Choco" pitchFamily="2" charset="-79"/>
              </a:rPr>
              <a:t>שישק</a:t>
            </a:r>
            <a:r>
              <a:rPr lang="he-IL" sz="2400" dirty="0" smtClean="0">
                <a:solidFill>
                  <a:schemeClr val="tx1"/>
                </a:solidFill>
                <a:latin typeface="Choco" pitchFamily="2" charset="-79"/>
                <a:cs typeface="Choco" pitchFamily="2" charset="-79"/>
              </a:rPr>
              <a:t>, למרות הנבואה</a:t>
            </a:r>
            <a:endParaRPr lang="he-IL" sz="2400" dirty="0">
              <a:solidFill>
                <a:schemeClr val="tx1"/>
              </a:solidFill>
              <a:latin typeface="Choco" pitchFamily="2" charset="-79"/>
              <a:cs typeface="Choco" pitchFamily="2" charset="-79"/>
            </a:endParaRPr>
          </a:p>
        </p:txBody>
      </p:sp>
      <p:sp>
        <p:nvSpPr>
          <p:cNvPr id="8" name="מגילה אנכית 7"/>
          <p:cNvSpPr/>
          <p:nvPr/>
        </p:nvSpPr>
        <p:spPr>
          <a:xfrm>
            <a:off x="827584" y="1628801"/>
            <a:ext cx="7272808" cy="3096343"/>
          </a:xfrm>
          <a:prstGeom prst="verticalScroll">
            <a:avLst/>
          </a:prstGeom>
          <a:blipFill>
            <a:blip r:embed="rId3"/>
            <a:tile tx="0" ty="0" sx="100000" sy="100000" flip="none" algn="tl"/>
          </a:bli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800" dirty="0">
              <a:solidFill>
                <a:schemeClr val="accent2">
                  <a:lumMod val="75000"/>
                </a:schemeClr>
              </a:solidFill>
              <a:latin typeface="Mevorach" pitchFamily="2" charset="-79"/>
              <a:cs typeface="Mevorach" pitchFamily="2" charset="-79"/>
            </a:endParaRPr>
          </a:p>
          <a:p>
            <a:pPr algn="ctr"/>
            <a:r>
              <a:rPr lang="he-IL" sz="2800" dirty="0">
                <a:solidFill>
                  <a:schemeClr val="accent2">
                    <a:lumMod val="75000"/>
                  </a:schemeClr>
                </a:solidFill>
                <a:latin typeface="Mevorach" pitchFamily="2" charset="-79"/>
                <a:cs typeface="Mevorach" pitchFamily="2" charset="-79"/>
              </a:rPr>
              <a:t>(ה) וּשְׁמַעְיָה הַנָּבִיא בָּא אֶל רְחַבְעָם וְשָׂרֵי יְהוּדָה אֲשֶׁר נֶאֶסְפוּ אֶל יְרוּשָׁלִַם מִפְּנֵי </a:t>
            </a:r>
            <a:r>
              <a:rPr lang="he-IL" sz="2800" dirty="0" err="1">
                <a:solidFill>
                  <a:schemeClr val="accent2">
                    <a:lumMod val="75000"/>
                  </a:schemeClr>
                </a:solidFill>
                <a:latin typeface="Mevorach" pitchFamily="2" charset="-79"/>
                <a:cs typeface="Mevorach" pitchFamily="2" charset="-79"/>
              </a:rPr>
              <a:t>שִׁישָׁק</a:t>
            </a:r>
            <a:r>
              <a:rPr lang="he-IL" sz="2800" dirty="0">
                <a:solidFill>
                  <a:schemeClr val="accent2">
                    <a:lumMod val="75000"/>
                  </a:schemeClr>
                </a:solidFill>
                <a:latin typeface="Mevorach" pitchFamily="2" charset="-79"/>
                <a:cs typeface="Mevorach" pitchFamily="2" charset="-79"/>
              </a:rPr>
              <a:t> וַיֹּאמֶר לָהֶם כֹּה אָמַר </a:t>
            </a:r>
            <a:r>
              <a:rPr lang="he-IL" sz="2800" dirty="0" err="1">
                <a:solidFill>
                  <a:schemeClr val="accent2">
                    <a:lumMod val="75000"/>
                  </a:schemeClr>
                </a:solidFill>
                <a:latin typeface="Mevorach" pitchFamily="2" charset="-79"/>
                <a:cs typeface="Mevorach" pitchFamily="2" charset="-79"/>
              </a:rPr>
              <a:t>יְקֹוָק</a:t>
            </a:r>
            <a:r>
              <a:rPr lang="he-IL" sz="2800" dirty="0">
                <a:solidFill>
                  <a:schemeClr val="accent2">
                    <a:lumMod val="75000"/>
                  </a:schemeClr>
                </a:solidFill>
                <a:latin typeface="Mevorach" pitchFamily="2" charset="-79"/>
                <a:cs typeface="Mevorach" pitchFamily="2" charset="-79"/>
              </a:rPr>
              <a:t> אַתֶּם עֲזַבְתֶּם אֹתִי וְאַף אֲנִי עָזַבְתִּי אֶתְכֶם בְּיַד </a:t>
            </a:r>
            <a:r>
              <a:rPr lang="he-IL" sz="2800" dirty="0" err="1">
                <a:solidFill>
                  <a:schemeClr val="accent2">
                    <a:lumMod val="75000"/>
                  </a:schemeClr>
                </a:solidFill>
                <a:latin typeface="Mevorach" pitchFamily="2" charset="-79"/>
                <a:cs typeface="Mevorach" pitchFamily="2" charset="-79"/>
              </a:rPr>
              <a:t>שִׁישָׁק</a:t>
            </a:r>
            <a:r>
              <a:rPr lang="he-IL" sz="2800" dirty="0" smtClean="0">
                <a:solidFill>
                  <a:schemeClr val="accent2">
                    <a:lumMod val="75000"/>
                  </a:schemeClr>
                </a:solidFill>
                <a:latin typeface="Mevorach" pitchFamily="2" charset="-79"/>
                <a:cs typeface="Mevorach" pitchFamily="2" charset="-79"/>
              </a:rPr>
              <a:t>:</a:t>
            </a:r>
          </a:p>
          <a:p>
            <a:pPr algn="ctr"/>
            <a:r>
              <a:rPr lang="he-IL" dirty="0">
                <a:solidFill>
                  <a:schemeClr val="accent2">
                    <a:lumMod val="75000"/>
                  </a:schemeClr>
                </a:solidFill>
                <a:latin typeface="Mevorach" pitchFamily="2" charset="-79"/>
                <a:cs typeface="Mevorach" pitchFamily="2" charset="-79"/>
              </a:rPr>
              <a:t>דברי הימים ב פרק </a:t>
            </a:r>
            <a:r>
              <a:rPr lang="he-IL" dirty="0" err="1">
                <a:solidFill>
                  <a:schemeClr val="accent2">
                    <a:lumMod val="75000"/>
                  </a:schemeClr>
                </a:solidFill>
                <a:latin typeface="Mevorach" pitchFamily="2" charset="-79"/>
                <a:cs typeface="Mevorach" pitchFamily="2" charset="-79"/>
              </a:rPr>
              <a:t>יב</a:t>
            </a:r>
            <a:r>
              <a:rPr lang="he-IL" dirty="0">
                <a:solidFill>
                  <a:schemeClr val="accent2">
                    <a:lumMod val="75000"/>
                  </a:schemeClr>
                </a:solidFill>
                <a:latin typeface="Mevorach" pitchFamily="2" charset="-79"/>
                <a:cs typeface="Mevorach" pitchFamily="2" charset="-79"/>
              </a:rPr>
              <a:t> </a:t>
            </a:r>
          </a:p>
          <a:p>
            <a:pPr algn="ctr"/>
            <a:endParaRPr lang="he-IL" sz="2800" dirty="0">
              <a:solidFill>
                <a:schemeClr val="accent2">
                  <a:lumMod val="75000"/>
                </a:schemeClr>
              </a:solidFill>
              <a:latin typeface="Mevorach" pitchFamily="2" charset="-79"/>
              <a:cs typeface="Mevorach" pitchFamily="2" charset="-79"/>
            </a:endParaRPr>
          </a:p>
        </p:txBody>
      </p:sp>
    </p:spTree>
    <p:extLst>
      <p:ext uri="{BB962C8B-B14F-4D97-AF65-F5344CB8AC3E}">
        <p14:creationId xmlns:p14="http://schemas.microsoft.com/office/powerpoint/2010/main" val="28503117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normAutofit fontScale="90000"/>
          </a:bodyPr>
          <a:lstStyle/>
          <a:p>
            <a:r>
              <a:rPr lang="he-IL" sz="6000" dirty="0" smtClean="0">
                <a:solidFill>
                  <a:prstClr val="black"/>
                </a:solidFill>
                <a:latin typeface="Choco" pitchFamily="2" charset="-79"/>
                <a:cs typeface="Choco" pitchFamily="2" charset="-79"/>
              </a:rPr>
              <a:t>רחבעם</a:t>
            </a:r>
            <a:br>
              <a:rPr lang="he-IL" sz="6000" dirty="0" smtClean="0">
                <a:solidFill>
                  <a:prstClr val="black"/>
                </a:solidFill>
                <a:latin typeface="Choco" pitchFamily="2" charset="-79"/>
                <a:cs typeface="Choco" pitchFamily="2" charset="-79"/>
              </a:rPr>
            </a:br>
            <a:r>
              <a:rPr lang="he-IL" sz="6000" dirty="0" smtClean="0">
                <a:solidFill>
                  <a:prstClr val="black"/>
                </a:solidFill>
                <a:latin typeface="Choco" pitchFamily="2" charset="-79"/>
                <a:cs typeface="Choco" pitchFamily="2" charset="-79"/>
              </a:rPr>
              <a:t>2. </a:t>
            </a:r>
            <a:r>
              <a:rPr lang="he-IL" sz="4000" dirty="0" smtClean="0">
                <a:solidFill>
                  <a:prstClr val="black"/>
                </a:solidFill>
                <a:latin typeface="Choco" pitchFamily="2" charset="-79"/>
                <a:cs typeface="Choco" pitchFamily="2" charset="-79"/>
              </a:rPr>
              <a:t>מסע </a:t>
            </a:r>
            <a:r>
              <a:rPr lang="he-IL" sz="4000" dirty="0" err="1" smtClean="0">
                <a:solidFill>
                  <a:prstClr val="black"/>
                </a:solidFill>
                <a:latin typeface="Choco" pitchFamily="2" charset="-79"/>
                <a:cs typeface="Choco" pitchFamily="2" charset="-79"/>
              </a:rPr>
              <a:t>שישק</a:t>
            </a:r>
            <a:endParaRPr lang="he-IL" sz="4000"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14</a:t>
            </a:fld>
            <a:endParaRPr lang="he-IL"/>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מלבן מעוגל 7"/>
          <p:cNvSpPr/>
          <p:nvPr/>
        </p:nvSpPr>
        <p:spPr>
          <a:xfrm>
            <a:off x="449558" y="2060848"/>
            <a:ext cx="8370914" cy="1296144"/>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r>
              <a:rPr lang="he-IL" sz="2800" dirty="0" smtClean="0">
                <a:solidFill>
                  <a:srgbClr val="C00000"/>
                </a:solidFill>
                <a:latin typeface="Mevorach" pitchFamily="2" charset="-79"/>
                <a:cs typeface="Mevorach" pitchFamily="2" charset="-79"/>
              </a:rPr>
              <a:t>(</a:t>
            </a:r>
            <a:r>
              <a:rPr lang="he-IL" sz="2800" dirty="0">
                <a:solidFill>
                  <a:srgbClr val="C00000"/>
                </a:solidFill>
                <a:latin typeface="Mevorach" pitchFamily="2" charset="-79"/>
                <a:cs typeface="Mevorach" pitchFamily="2" charset="-79"/>
              </a:rPr>
              <a:t>ב) וַיְהִי בַּשָּׁנָה הַחֲמִישִׁית לַמֶּלֶךְ רְחַבְעָם עָלָה </a:t>
            </a:r>
            <a:r>
              <a:rPr lang="he-IL" sz="2800" dirty="0" err="1">
                <a:solidFill>
                  <a:srgbClr val="C00000"/>
                </a:solidFill>
                <a:latin typeface="Mevorach" pitchFamily="2" charset="-79"/>
                <a:cs typeface="Mevorach" pitchFamily="2" charset="-79"/>
              </a:rPr>
              <a:t>שִׁישַׁק</a:t>
            </a:r>
            <a:r>
              <a:rPr lang="he-IL" sz="2800" dirty="0">
                <a:solidFill>
                  <a:srgbClr val="C00000"/>
                </a:solidFill>
                <a:latin typeface="Mevorach" pitchFamily="2" charset="-79"/>
                <a:cs typeface="Mevorach" pitchFamily="2" charset="-79"/>
              </a:rPr>
              <a:t> מֶלֶךְ מִצְרַיִם עַל יְרוּשָׁלִָם כִּי מָעֲלוּ </a:t>
            </a:r>
            <a:r>
              <a:rPr lang="he-IL" sz="2800" dirty="0" err="1">
                <a:solidFill>
                  <a:srgbClr val="C00000"/>
                </a:solidFill>
                <a:latin typeface="Mevorach" pitchFamily="2" charset="-79"/>
                <a:cs typeface="Mevorach" pitchFamily="2" charset="-79"/>
              </a:rPr>
              <a:t>בַּיקֹוָק</a:t>
            </a:r>
            <a:r>
              <a:rPr lang="he-IL" sz="2800" dirty="0">
                <a:solidFill>
                  <a:srgbClr val="C00000"/>
                </a:solidFill>
                <a:latin typeface="Mevorach" pitchFamily="2" charset="-79"/>
                <a:cs typeface="Mevorach" pitchFamily="2" charset="-79"/>
              </a:rPr>
              <a:t>:</a:t>
            </a:r>
          </a:p>
          <a:p>
            <a:pPr algn="ctr"/>
            <a:r>
              <a:rPr lang="he-IL" dirty="0" smtClean="0">
                <a:solidFill>
                  <a:srgbClr val="C00000"/>
                </a:solidFill>
                <a:latin typeface="Mevorach" pitchFamily="2" charset="-79"/>
                <a:cs typeface="Mevorach" pitchFamily="2" charset="-79"/>
              </a:rPr>
              <a:t>דברי הימים ב </a:t>
            </a:r>
            <a:r>
              <a:rPr lang="he-IL" dirty="0" err="1" smtClean="0">
                <a:solidFill>
                  <a:srgbClr val="C00000"/>
                </a:solidFill>
                <a:latin typeface="Mevorach" pitchFamily="2" charset="-79"/>
                <a:cs typeface="Mevorach" pitchFamily="2" charset="-79"/>
              </a:rPr>
              <a:t>יב</a:t>
            </a:r>
            <a:endParaRPr lang="he-IL" dirty="0" smtClean="0">
              <a:solidFill>
                <a:srgbClr val="C00000"/>
              </a:solidFill>
              <a:latin typeface="Mevorach" pitchFamily="2" charset="-79"/>
              <a:cs typeface="Mevorach" pitchFamily="2" charset="-79"/>
            </a:endParaRPr>
          </a:p>
        </p:txBody>
      </p:sp>
      <p:sp>
        <p:nvSpPr>
          <p:cNvPr id="9" name="מלבן מעוגל 8"/>
          <p:cNvSpPr/>
          <p:nvPr/>
        </p:nvSpPr>
        <p:spPr>
          <a:xfrm>
            <a:off x="1981398" y="3645024"/>
            <a:ext cx="4968552" cy="1872208"/>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smtClean="0">
                <a:solidFill>
                  <a:schemeClr val="tx1"/>
                </a:solidFill>
                <a:latin typeface="Choco" pitchFamily="2" charset="-79"/>
                <a:cs typeface="Choco" pitchFamily="2" charset="-79"/>
              </a:rPr>
              <a:t>קבלת </a:t>
            </a:r>
            <a:r>
              <a:rPr lang="he-IL" sz="2400" b="1" dirty="0">
                <a:solidFill>
                  <a:schemeClr val="tx1"/>
                </a:solidFill>
                <a:latin typeface="Choco" pitchFamily="2" charset="-79"/>
                <a:cs typeface="Choco" pitchFamily="2" charset="-79"/>
              </a:rPr>
              <a:t>הדין:</a:t>
            </a:r>
          </a:p>
          <a:p>
            <a:pPr algn="ctr"/>
            <a:r>
              <a:rPr lang="he-IL" sz="2800" dirty="0" smtClean="0">
                <a:solidFill>
                  <a:schemeClr val="tx1"/>
                </a:solidFill>
                <a:latin typeface="Mevorach" pitchFamily="2" charset="-79"/>
                <a:cs typeface="Mevorach" pitchFamily="2" charset="-79"/>
              </a:rPr>
              <a:t>(</a:t>
            </a:r>
            <a:r>
              <a:rPr lang="he-IL" sz="2800" dirty="0">
                <a:solidFill>
                  <a:schemeClr val="tx1"/>
                </a:solidFill>
                <a:latin typeface="Mevorach" pitchFamily="2" charset="-79"/>
                <a:cs typeface="Mevorach" pitchFamily="2" charset="-79"/>
              </a:rPr>
              <a:t>ו) </a:t>
            </a:r>
            <a:r>
              <a:rPr lang="he-IL" sz="2800" dirty="0" err="1">
                <a:solidFill>
                  <a:schemeClr val="tx1"/>
                </a:solidFill>
                <a:latin typeface="Mevorach" pitchFamily="2" charset="-79"/>
                <a:cs typeface="Mevorach" pitchFamily="2" charset="-79"/>
              </a:rPr>
              <a:t>וַיִּכָּנְעו</a:t>
            </a:r>
            <a:r>
              <a:rPr lang="he-IL" sz="2800" dirty="0">
                <a:solidFill>
                  <a:schemeClr val="tx1"/>
                </a:solidFill>
                <a:latin typeface="Mevorach" pitchFamily="2" charset="-79"/>
                <a:cs typeface="Mevorach" pitchFamily="2" charset="-79"/>
              </a:rPr>
              <a:t>ּ שָׂרֵי יִשְׂרָאֵל וְהַמֶּלֶךְ וַיֹּאמְרוּ צַדִּיק </a:t>
            </a:r>
            <a:r>
              <a:rPr lang="he-IL" sz="2800" dirty="0" err="1" smtClean="0">
                <a:solidFill>
                  <a:schemeClr val="tx1"/>
                </a:solidFill>
                <a:latin typeface="Mevorach" pitchFamily="2" charset="-79"/>
                <a:cs typeface="Mevorach" pitchFamily="2" charset="-79"/>
              </a:rPr>
              <a:t>יְקֹוָק</a:t>
            </a:r>
            <a:r>
              <a:rPr lang="he-IL" sz="2800" dirty="0" smtClean="0">
                <a:solidFill>
                  <a:schemeClr val="tx1"/>
                </a:solidFill>
                <a:latin typeface="Mevorach" pitchFamily="2" charset="-79"/>
                <a:cs typeface="Mevorach" pitchFamily="2" charset="-79"/>
              </a:rPr>
              <a:t>:</a:t>
            </a:r>
            <a:endParaRPr lang="he-IL" dirty="0">
              <a:solidFill>
                <a:schemeClr val="tx1"/>
              </a:solidFill>
              <a:latin typeface="Mevorach" pitchFamily="2" charset="-79"/>
              <a:cs typeface="Mevorach" pitchFamily="2" charset="-79"/>
            </a:endParaRPr>
          </a:p>
        </p:txBody>
      </p:sp>
    </p:spTree>
    <p:extLst>
      <p:ext uri="{BB962C8B-B14F-4D97-AF65-F5344CB8AC3E}">
        <p14:creationId xmlns:p14="http://schemas.microsoft.com/office/powerpoint/2010/main" val="37572888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חץ שמאלה 7"/>
          <p:cNvSpPr/>
          <p:nvPr/>
        </p:nvSpPr>
        <p:spPr>
          <a:xfrm rot="2911046">
            <a:off x="5894908" y="32220"/>
            <a:ext cx="1126566" cy="72008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4" name="מלבן 23"/>
          <p:cNvSpPr/>
          <p:nvPr/>
        </p:nvSpPr>
        <p:spPr>
          <a:xfrm>
            <a:off x="6907284" y="239143"/>
            <a:ext cx="1645002"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רחבעם</a:t>
            </a:r>
            <a:endParaRPr lang="he-IL" sz="4000" dirty="0"/>
          </a:p>
        </p:txBody>
      </p:sp>
      <p:pic>
        <p:nvPicPr>
          <p:cNvPr id="2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מלבן מעוגל 6"/>
          <p:cNvSpPr/>
          <p:nvPr/>
        </p:nvSpPr>
        <p:spPr>
          <a:xfrm>
            <a:off x="512810" y="3356992"/>
            <a:ext cx="8307662" cy="3240360"/>
          </a:xfrm>
          <a:prstGeom prst="roundRect">
            <a:avLst/>
          </a:prstGeom>
          <a:solidFill>
            <a:schemeClr val="accent4">
              <a:lumMod val="7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600" dirty="0">
                <a:latin typeface="Mevorach" pitchFamily="2" charset="-79"/>
                <a:cs typeface="Mevorach" pitchFamily="2" charset="-79"/>
              </a:rPr>
              <a:t>(ז) וּבִרְאוֹת </a:t>
            </a:r>
            <a:r>
              <a:rPr lang="he-IL" sz="2600" dirty="0" err="1">
                <a:latin typeface="Mevorach" pitchFamily="2" charset="-79"/>
                <a:cs typeface="Mevorach" pitchFamily="2" charset="-79"/>
              </a:rPr>
              <a:t>יְקֹוָק</a:t>
            </a:r>
            <a:r>
              <a:rPr lang="he-IL" sz="2600" dirty="0">
                <a:latin typeface="Mevorach" pitchFamily="2" charset="-79"/>
                <a:cs typeface="Mevorach" pitchFamily="2" charset="-79"/>
              </a:rPr>
              <a:t> כִּי נִכְנָעוּ הָיָה דְבַר </a:t>
            </a:r>
            <a:r>
              <a:rPr lang="he-IL" sz="2600" dirty="0" err="1">
                <a:latin typeface="Mevorach" pitchFamily="2" charset="-79"/>
                <a:cs typeface="Mevorach" pitchFamily="2" charset="-79"/>
              </a:rPr>
              <a:t>יְקֹוָק</a:t>
            </a:r>
            <a:r>
              <a:rPr lang="he-IL" sz="2600" dirty="0">
                <a:latin typeface="Mevorach" pitchFamily="2" charset="-79"/>
                <a:cs typeface="Mevorach" pitchFamily="2" charset="-79"/>
              </a:rPr>
              <a:t> אֶל שְׁמַעְיָה </a:t>
            </a:r>
            <a:r>
              <a:rPr lang="he-IL" sz="2600" dirty="0" err="1">
                <a:latin typeface="Mevorach" pitchFamily="2" charset="-79"/>
                <a:cs typeface="Mevorach" pitchFamily="2" charset="-79"/>
              </a:rPr>
              <a:t>לֵאמֹר</a:t>
            </a:r>
            <a:r>
              <a:rPr lang="he-IL" sz="2600" dirty="0">
                <a:latin typeface="Mevorach" pitchFamily="2" charset="-79"/>
                <a:cs typeface="Mevorach" pitchFamily="2" charset="-79"/>
              </a:rPr>
              <a:t> נִכְנְעוּ לֹא אַשְׁחִיתֵם וְנָתַתִּי לָהֶם כִּמְעַט לִפְלֵיטָה וְלֹא </a:t>
            </a:r>
            <a:r>
              <a:rPr lang="he-IL" sz="2600" dirty="0" err="1">
                <a:latin typeface="Mevorach" pitchFamily="2" charset="-79"/>
                <a:cs typeface="Mevorach" pitchFamily="2" charset="-79"/>
              </a:rPr>
              <a:t>תִתַּך</a:t>
            </a:r>
            <a:r>
              <a:rPr lang="he-IL" sz="2600" dirty="0">
                <a:latin typeface="Mevorach" pitchFamily="2" charset="-79"/>
                <a:cs typeface="Mevorach" pitchFamily="2" charset="-79"/>
              </a:rPr>
              <a:t>ְ חֲמָתִי בִּירוּשָׁלִַם בְּיַד </a:t>
            </a:r>
            <a:r>
              <a:rPr lang="he-IL" sz="2600" dirty="0" err="1">
                <a:latin typeface="Mevorach" pitchFamily="2" charset="-79"/>
                <a:cs typeface="Mevorach" pitchFamily="2" charset="-79"/>
              </a:rPr>
              <a:t>שִׁישָׁק</a:t>
            </a:r>
            <a:r>
              <a:rPr lang="he-IL" sz="2600" dirty="0">
                <a:latin typeface="Mevorach" pitchFamily="2" charset="-79"/>
                <a:cs typeface="Mevorach" pitchFamily="2" charset="-79"/>
              </a:rPr>
              <a:t>: (ח) כִּי יִהְיוּ לוֹ לַעֲבָדִים... (</a:t>
            </a:r>
            <a:r>
              <a:rPr lang="he-IL" sz="2600" dirty="0" err="1">
                <a:latin typeface="Mevorach" pitchFamily="2" charset="-79"/>
                <a:cs typeface="Mevorach" pitchFamily="2" charset="-79"/>
              </a:rPr>
              <a:t>יב</a:t>
            </a:r>
            <a:r>
              <a:rPr lang="he-IL" sz="2600" dirty="0">
                <a:latin typeface="Mevorach" pitchFamily="2" charset="-79"/>
                <a:cs typeface="Mevorach" pitchFamily="2" charset="-79"/>
              </a:rPr>
              <a:t>) </a:t>
            </a:r>
            <a:r>
              <a:rPr lang="he-IL" sz="2600" dirty="0" err="1">
                <a:latin typeface="Mevorach" pitchFamily="2" charset="-79"/>
                <a:cs typeface="Mevorach" pitchFamily="2" charset="-79"/>
              </a:rPr>
              <a:t>וּבְהִכָּנְעו</a:t>
            </a:r>
            <a:r>
              <a:rPr lang="he-IL" sz="2600" dirty="0">
                <a:latin typeface="Mevorach" pitchFamily="2" charset="-79"/>
                <a:cs typeface="Mevorach" pitchFamily="2" charset="-79"/>
              </a:rPr>
              <a:t>ֹ שָׁב מִמֶּנּוּ אַף </a:t>
            </a:r>
            <a:r>
              <a:rPr lang="he-IL" sz="2600" dirty="0" err="1">
                <a:latin typeface="Mevorach" pitchFamily="2" charset="-79"/>
                <a:cs typeface="Mevorach" pitchFamily="2" charset="-79"/>
              </a:rPr>
              <a:t>יְקֹוָק</a:t>
            </a:r>
            <a:r>
              <a:rPr lang="he-IL" sz="2600" dirty="0">
                <a:latin typeface="Mevorach" pitchFamily="2" charset="-79"/>
                <a:cs typeface="Mevorach" pitchFamily="2" charset="-79"/>
              </a:rPr>
              <a:t> וְלֹא לְהַשְׁחִית לְכָלָה וְגַם בִּיהוּדָה הָיָה דְּבָרִים טוֹבִים:</a:t>
            </a:r>
            <a:endParaRPr lang="he-IL" dirty="0">
              <a:latin typeface="Mevorach" pitchFamily="2" charset="-79"/>
              <a:cs typeface="Mevorach" pitchFamily="2" charset="-79"/>
            </a:endParaRPr>
          </a:p>
          <a:p>
            <a:pPr algn="ctr"/>
            <a:r>
              <a:rPr lang="he-IL" dirty="0">
                <a:latin typeface="Mevorach" pitchFamily="2" charset="-79"/>
                <a:cs typeface="Mevorach" pitchFamily="2" charset="-79"/>
              </a:rPr>
              <a:t>דברי הימים ב פרק </a:t>
            </a:r>
            <a:r>
              <a:rPr lang="he-IL" dirty="0" err="1">
                <a:latin typeface="Mevorach" pitchFamily="2" charset="-79"/>
                <a:cs typeface="Mevorach" pitchFamily="2" charset="-79"/>
              </a:rPr>
              <a:t>יב</a:t>
            </a:r>
            <a:r>
              <a:rPr lang="he-IL" dirty="0">
                <a:latin typeface="Mevorach" pitchFamily="2" charset="-79"/>
                <a:cs typeface="Mevorach" pitchFamily="2" charset="-79"/>
              </a:rPr>
              <a:t> </a:t>
            </a:r>
          </a:p>
        </p:txBody>
      </p:sp>
    </p:spTree>
    <p:extLst>
      <p:ext uri="{BB962C8B-B14F-4D97-AF65-F5344CB8AC3E}">
        <p14:creationId xmlns:p14="http://schemas.microsoft.com/office/powerpoint/2010/main" val="31466551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lstStyle/>
          <a:p>
            <a:r>
              <a:rPr lang="he-IL" sz="6000" dirty="0" smtClean="0">
                <a:solidFill>
                  <a:prstClr val="black"/>
                </a:solidFill>
                <a:latin typeface="Choco" pitchFamily="2" charset="-79"/>
                <a:cs typeface="Choco" pitchFamily="2" charset="-79"/>
              </a:rPr>
              <a:t>יאשיהו</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16</a:t>
            </a:fld>
            <a:endParaRPr lang="he-IL"/>
          </a:p>
        </p:txBody>
      </p:sp>
      <p:sp>
        <p:nvSpPr>
          <p:cNvPr id="5" name="מגילה אנכית 4"/>
          <p:cNvSpPr/>
          <p:nvPr/>
        </p:nvSpPr>
        <p:spPr>
          <a:xfrm>
            <a:off x="1331640" y="1556792"/>
            <a:ext cx="6408712" cy="5184576"/>
          </a:xfrm>
          <a:prstGeom prst="verticalScroll">
            <a:avLst/>
          </a:prstGeom>
          <a:blipFill>
            <a:blip r:embed="rId2"/>
            <a:tile tx="0" ty="0" sx="100000" sy="100000" flip="none" algn="tl"/>
          </a:bli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800" dirty="0" smtClean="0">
                <a:solidFill>
                  <a:schemeClr val="accent2">
                    <a:lumMod val="75000"/>
                  </a:schemeClr>
                </a:solidFill>
                <a:latin typeface="Mevorach" pitchFamily="2" charset="-79"/>
                <a:cs typeface="Mevorach" pitchFamily="2" charset="-79"/>
              </a:rPr>
              <a:t>...</a:t>
            </a:r>
            <a:r>
              <a:rPr lang="he-IL" sz="4000" b="1" dirty="0" smtClean="0">
                <a:solidFill>
                  <a:schemeClr val="accent2">
                    <a:lumMod val="75000"/>
                  </a:schemeClr>
                </a:solidFill>
                <a:latin typeface="Mevorach" pitchFamily="2" charset="-79"/>
                <a:cs typeface="Mevorach" pitchFamily="2" charset="-79"/>
              </a:rPr>
              <a:t>וְלֹא </a:t>
            </a:r>
            <a:r>
              <a:rPr lang="he-IL" sz="4000" b="1" dirty="0">
                <a:solidFill>
                  <a:schemeClr val="accent2">
                    <a:lumMod val="75000"/>
                  </a:schemeClr>
                </a:solidFill>
                <a:latin typeface="Mevorach" pitchFamily="2" charset="-79"/>
                <a:cs typeface="Mevorach" pitchFamily="2" charset="-79"/>
              </a:rPr>
              <a:t>תוֹסִפִי </a:t>
            </a:r>
            <a:r>
              <a:rPr lang="he-IL" sz="4000" b="1" dirty="0" err="1">
                <a:solidFill>
                  <a:schemeClr val="accent2">
                    <a:lumMod val="75000"/>
                  </a:schemeClr>
                </a:solidFill>
                <a:latin typeface="Mevorach" pitchFamily="2" charset="-79"/>
                <a:cs typeface="Mevorach" pitchFamily="2" charset="-79"/>
              </a:rPr>
              <a:t>לְגָבְהָה</a:t>
            </a:r>
            <a:r>
              <a:rPr lang="he-IL" sz="4000" b="1" dirty="0">
                <a:solidFill>
                  <a:schemeClr val="accent2">
                    <a:lumMod val="75000"/>
                  </a:schemeClr>
                </a:solidFill>
                <a:latin typeface="Mevorach" pitchFamily="2" charset="-79"/>
                <a:cs typeface="Mevorach" pitchFamily="2" charset="-79"/>
              </a:rPr>
              <a:t> </a:t>
            </a:r>
            <a:r>
              <a:rPr lang="he-IL" sz="2800" dirty="0">
                <a:solidFill>
                  <a:schemeClr val="accent2">
                    <a:lumMod val="75000"/>
                  </a:schemeClr>
                </a:solidFill>
                <a:latin typeface="Mevorach" pitchFamily="2" charset="-79"/>
                <a:cs typeface="Mevorach" pitchFamily="2" charset="-79"/>
              </a:rPr>
              <a:t>עוֹד בְּהַר קָדְשִׁי:</a:t>
            </a:r>
          </a:p>
          <a:p>
            <a:pPr algn="ctr"/>
            <a:r>
              <a:rPr lang="he-IL" sz="2800" dirty="0">
                <a:solidFill>
                  <a:schemeClr val="accent2">
                    <a:lumMod val="75000"/>
                  </a:schemeClr>
                </a:solidFill>
                <a:latin typeface="Mevorach" pitchFamily="2" charset="-79"/>
                <a:cs typeface="Mevorach" pitchFamily="2" charset="-79"/>
              </a:rPr>
              <a:t>(</a:t>
            </a:r>
            <a:r>
              <a:rPr lang="he-IL" sz="2800" dirty="0" err="1">
                <a:solidFill>
                  <a:schemeClr val="accent2">
                    <a:lumMod val="75000"/>
                  </a:schemeClr>
                </a:solidFill>
                <a:latin typeface="Mevorach" pitchFamily="2" charset="-79"/>
                <a:cs typeface="Mevorach" pitchFamily="2" charset="-79"/>
              </a:rPr>
              <a:t>יב</a:t>
            </a:r>
            <a:r>
              <a:rPr lang="he-IL" sz="2800" dirty="0">
                <a:solidFill>
                  <a:schemeClr val="accent2">
                    <a:lumMod val="75000"/>
                  </a:schemeClr>
                </a:solidFill>
                <a:latin typeface="Mevorach" pitchFamily="2" charset="-79"/>
                <a:cs typeface="Mevorach" pitchFamily="2" charset="-79"/>
              </a:rPr>
              <a:t>) וְהִשְׁאַרְתִּי בְקִרְבֵּךְ </a:t>
            </a:r>
            <a:r>
              <a:rPr lang="he-IL" sz="4000" b="1" dirty="0">
                <a:solidFill>
                  <a:schemeClr val="accent2">
                    <a:lumMod val="75000"/>
                  </a:schemeClr>
                </a:solidFill>
                <a:latin typeface="Mevorach" pitchFamily="2" charset="-79"/>
                <a:cs typeface="Mevorach" pitchFamily="2" charset="-79"/>
              </a:rPr>
              <a:t>עַם עָנִי וָדָל </a:t>
            </a:r>
            <a:r>
              <a:rPr lang="he-IL" sz="2800" dirty="0">
                <a:solidFill>
                  <a:schemeClr val="accent2">
                    <a:lumMod val="75000"/>
                  </a:schemeClr>
                </a:solidFill>
                <a:latin typeface="Mevorach" pitchFamily="2" charset="-79"/>
                <a:cs typeface="Mevorach" pitchFamily="2" charset="-79"/>
              </a:rPr>
              <a:t>וְחָסוּ בְּשֵׁם </a:t>
            </a:r>
            <a:r>
              <a:rPr lang="he-IL" sz="2800" dirty="0" err="1">
                <a:solidFill>
                  <a:schemeClr val="accent2">
                    <a:lumMod val="75000"/>
                  </a:schemeClr>
                </a:solidFill>
                <a:latin typeface="Mevorach" pitchFamily="2" charset="-79"/>
                <a:cs typeface="Mevorach" pitchFamily="2" charset="-79"/>
              </a:rPr>
              <a:t>יְקֹוָק</a:t>
            </a:r>
            <a:r>
              <a:rPr lang="he-IL" sz="2800" dirty="0">
                <a:solidFill>
                  <a:schemeClr val="accent2">
                    <a:lumMod val="75000"/>
                  </a:schemeClr>
                </a:solidFill>
                <a:latin typeface="Mevorach" pitchFamily="2" charset="-79"/>
                <a:cs typeface="Mevorach" pitchFamily="2" charset="-79"/>
              </a:rPr>
              <a:t>:</a:t>
            </a:r>
          </a:p>
          <a:p>
            <a:pPr algn="ctr"/>
            <a:r>
              <a:rPr lang="he-IL" sz="2800" dirty="0">
                <a:solidFill>
                  <a:schemeClr val="accent2">
                    <a:lumMod val="75000"/>
                  </a:schemeClr>
                </a:solidFill>
                <a:latin typeface="Mevorach" pitchFamily="2" charset="-79"/>
                <a:cs typeface="Mevorach" pitchFamily="2" charset="-79"/>
              </a:rPr>
              <a:t>(</a:t>
            </a:r>
            <a:r>
              <a:rPr lang="he-IL" sz="2800" dirty="0" err="1">
                <a:solidFill>
                  <a:schemeClr val="accent2">
                    <a:lumMod val="75000"/>
                  </a:schemeClr>
                </a:solidFill>
                <a:latin typeface="Mevorach" pitchFamily="2" charset="-79"/>
                <a:cs typeface="Mevorach" pitchFamily="2" charset="-79"/>
              </a:rPr>
              <a:t>יג</a:t>
            </a:r>
            <a:r>
              <a:rPr lang="he-IL" sz="2800" dirty="0">
                <a:solidFill>
                  <a:schemeClr val="accent2">
                    <a:lumMod val="75000"/>
                  </a:schemeClr>
                </a:solidFill>
                <a:latin typeface="Mevorach" pitchFamily="2" charset="-79"/>
                <a:cs typeface="Mevorach" pitchFamily="2" charset="-79"/>
              </a:rPr>
              <a:t>) שְׁאֵרִית יִשְׂרָאֵל לֹא יַעֲשׂוּ עַוְלָה וְלֹא יְדַבְּרוּ כָזָב וְלֹא יִמָּצֵא בְּפִיהֶם לְשׁוֹן תַּרְמִית כִּי הֵמָּה יִרְעוּ וְרָבְצוּ וְאֵין מַחֲרִיד</a:t>
            </a:r>
            <a:r>
              <a:rPr lang="he-IL" sz="2800" dirty="0" smtClean="0">
                <a:solidFill>
                  <a:schemeClr val="accent2">
                    <a:lumMod val="75000"/>
                  </a:schemeClr>
                </a:solidFill>
                <a:latin typeface="Mevorach" pitchFamily="2" charset="-79"/>
                <a:cs typeface="Mevorach" pitchFamily="2" charset="-79"/>
              </a:rPr>
              <a:t>:</a:t>
            </a:r>
            <a:endParaRPr lang="he-IL" sz="2800" dirty="0">
              <a:solidFill>
                <a:schemeClr val="accent2">
                  <a:lumMod val="75000"/>
                </a:schemeClr>
              </a:solidFill>
              <a:latin typeface="Mevorach" pitchFamily="2" charset="-79"/>
              <a:cs typeface="Mevorach" pitchFamily="2" charset="-79"/>
            </a:endParaRPr>
          </a:p>
          <a:p>
            <a:pPr algn="ctr"/>
            <a:r>
              <a:rPr lang="he-IL" dirty="0">
                <a:solidFill>
                  <a:schemeClr val="accent2">
                    <a:lumMod val="75000"/>
                  </a:schemeClr>
                </a:solidFill>
                <a:latin typeface="Mevorach" pitchFamily="2" charset="-79"/>
                <a:cs typeface="Mevorach" pitchFamily="2" charset="-79"/>
              </a:rPr>
              <a:t>צפניה פרק ג </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80039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lstStyle/>
          <a:p>
            <a:r>
              <a:rPr lang="he-IL" sz="6000" dirty="0" smtClean="0">
                <a:solidFill>
                  <a:prstClr val="black"/>
                </a:solidFill>
                <a:latin typeface="Choco" pitchFamily="2" charset="-79"/>
                <a:cs typeface="Choco" pitchFamily="2" charset="-79"/>
              </a:rPr>
              <a:t>יאשיהו</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17</a:t>
            </a:fld>
            <a:endParaRPr lang="he-IL"/>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מעוגל 2"/>
          <p:cNvSpPr/>
          <p:nvPr/>
        </p:nvSpPr>
        <p:spPr>
          <a:xfrm>
            <a:off x="2699792" y="2788116"/>
            <a:ext cx="4104456" cy="1865020"/>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קבלת הדין:</a:t>
            </a:r>
          </a:p>
          <a:p>
            <a:pPr algn="ctr"/>
            <a:r>
              <a:rPr lang="he-IL" sz="2400" dirty="0">
                <a:solidFill>
                  <a:schemeClr val="tx1"/>
                </a:solidFill>
                <a:latin typeface="Choco" pitchFamily="2" charset="-79"/>
                <a:cs typeface="Choco" pitchFamily="2" charset="-79"/>
              </a:rPr>
              <a:t>הבנה שמצבו הרוחני של העם אינו מאפשר התנהלות מול </a:t>
            </a:r>
            <a:r>
              <a:rPr lang="he-IL" sz="2400" dirty="0" smtClean="0">
                <a:solidFill>
                  <a:schemeClr val="tx1"/>
                </a:solidFill>
                <a:latin typeface="Choco" pitchFamily="2" charset="-79"/>
                <a:cs typeface="Choco" pitchFamily="2" charset="-79"/>
              </a:rPr>
              <a:t>מעצמה  </a:t>
            </a:r>
            <a:r>
              <a:rPr lang="he-IL" sz="2400" dirty="0">
                <a:solidFill>
                  <a:schemeClr val="tx1"/>
                </a:solidFill>
                <a:latin typeface="Choco" pitchFamily="2" charset="-79"/>
                <a:cs typeface="Choco" pitchFamily="2" charset="-79"/>
              </a:rPr>
              <a:t>ועליו לאפשר לפרעה נכה לעלות למלחמה דרך ארצו.</a:t>
            </a:r>
          </a:p>
        </p:txBody>
      </p:sp>
      <p:sp>
        <p:nvSpPr>
          <p:cNvPr id="4" name="מלבן מעוגל 3"/>
          <p:cNvSpPr/>
          <p:nvPr/>
        </p:nvSpPr>
        <p:spPr>
          <a:xfrm>
            <a:off x="539552" y="1347001"/>
            <a:ext cx="8136904" cy="1145895"/>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r>
              <a:rPr lang="he-IL" sz="2800" dirty="0" smtClean="0">
                <a:solidFill>
                  <a:srgbClr val="C00000"/>
                </a:solidFill>
                <a:latin typeface="Mevorach" pitchFamily="2" charset="-79"/>
                <a:cs typeface="Mevorach" pitchFamily="2" charset="-79"/>
              </a:rPr>
              <a:t>(</a:t>
            </a:r>
            <a:r>
              <a:rPr lang="he-IL" sz="2800" dirty="0" err="1" smtClean="0">
                <a:solidFill>
                  <a:srgbClr val="C00000"/>
                </a:solidFill>
                <a:latin typeface="Mevorach" pitchFamily="2" charset="-79"/>
                <a:cs typeface="Mevorach" pitchFamily="2" charset="-79"/>
              </a:rPr>
              <a:t>כט</a:t>
            </a:r>
            <a:r>
              <a:rPr lang="he-IL" sz="2800" dirty="0" smtClean="0">
                <a:solidFill>
                  <a:srgbClr val="C00000"/>
                </a:solidFill>
                <a:latin typeface="Mevorach" pitchFamily="2" charset="-79"/>
                <a:cs typeface="Mevorach" pitchFamily="2" charset="-79"/>
              </a:rPr>
              <a:t>) בְּיָמָיו עָלָה פַרְעֹה נְכֹה מֶלֶךְ מִצְרַיִם עַל מֶלֶךְ אַשּׁוּר עַל נְהַר פְּרָת...</a:t>
            </a:r>
          </a:p>
          <a:p>
            <a:pPr algn="ctr"/>
            <a:r>
              <a:rPr lang="he-IL" dirty="0" smtClean="0">
                <a:solidFill>
                  <a:srgbClr val="C00000"/>
                </a:solidFill>
                <a:latin typeface="Mevorach" pitchFamily="2" charset="-79"/>
                <a:cs typeface="Mevorach" pitchFamily="2" charset="-79"/>
              </a:rPr>
              <a:t>מלכים ב פרק </a:t>
            </a:r>
            <a:r>
              <a:rPr lang="he-IL" dirty="0" err="1" smtClean="0">
                <a:solidFill>
                  <a:srgbClr val="C00000"/>
                </a:solidFill>
                <a:latin typeface="Mevorach" pitchFamily="2" charset="-79"/>
                <a:cs typeface="Mevorach" pitchFamily="2" charset="-79"/>
              </a:rPr>
              <a:t>כג</a:t>
            </a:r>
            <a:r>
              <a:rPr lang="he-IL" dirty="0" smtClean="0">
                <a:solidFill>
                  <a:srgbClr val="C00000"/>
                </a:solidFill>
                <a:latin typeface="Mevorach" pitchFamily="2" charset="-79"/>
                <a:cs typeface="Mevorach" pitchFamily="2" charset="-79"/>
              </a:rPr>
              <a:t> </a:t>
            </a:r>
          </a:p>
        </p:txBody>
      </p:sp>
      <p:sp>
        <p:nvSpPr>
          <p:cNvPr id="10" name="מלבן מעוגל 9"/>
          <p:cNvSpPr/>
          <p:nvPr/>
        </p:nvSpPr>
        <p:spPr>
          <a:xfrm>
            <a:off x="2699792" y="4805536"/>
            <a:ext cx="4082054" cy="186502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אי קבלת הדין:</a:t>
            </a:r>
          </a:p>
          <a:p>
            <a:pPr algn="ctr"/>
            <a:r>
              <a:rPr lang="he-IL" sz="2400" dirty="0" smtClean="0">
                <a:solidFill>
                  <a:schemeClr val="tx1"/>
                </a:solidFill>
                <a:latin typeface="Choco" pitchFamily="2" charset="-79"/>
                <a:cs typeface="Choco" pitchFamily="2" charset="-79"/>
              </a:rPr>
              <a:t>החלטה לקחת את המצב המדיני בידיים ולנסות </a:t>
            </a:r>
            <a:r>
              <a:rPr lang="he-IL" sz="2400" dirty="0" err="1" smtClean="0">
                <a:solidFill>
                  <a:schemeClr val="tx1"/>
                </a:solidFill>
                <a:latin typeface="Choco" pitchFamily="2" charset="-79"/>
                <a:cs typeface="Choco" pitchFamily="2" charset="-79"/>
              </a:rPr>
              <a:t>להלחם</a:t>
            </a:r>
            <a:r>
              <a:rPr lang="he-IL" sz="2400" dirty="0" smtClean="0">
                <a:solidFill>
                  <a:schemeClr val="tx1"/>
                </a:solidFill>
                <a:latin typeface="Choco" pitchFamily="2" charset="-79"/>
                <a:cs typeface="Choco" pitchFamily="2" charset="-79"/>
              </a:rPr>
              <a:t> במעצמה גדולה כמצרים, למרות הנבואה</a:t>
            </a:r>
            <a:endParaRPr lang="he-IL" sz="2400" dirty="0">
              <a:solidFill>
                <a:schemeClr val="tx1"/>
              </a:solidFill>
              <a:latin typeface="Choco" pitchFamily="2" charset="-79"/>
              <a:cs typeface="Choco" pitchFamily="2" charset="-79"/>
            </a:endParaRPr>
          </a:p>
        </p:txBody>
      </p:sp>
    </p:spTree>
    <p:extLst>
      <p:ext uri="{BB962C8B-B14F-4D97-AF65-F5344CB8AC3E}">
        <p14:creationId xmlns:p14="http://schemas.microsoft.com/office/powerpoint/2010/main" val="40019719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lstStyle/>
          <a:p>
            <a:r>
              <a:rPr lang="he-IL" sz="6000" dirty="0" smtClean="0">
                <a:solidFill>
                  <a:prstClr val="black"/>
                </a:solidFill>
                <a:latin typeface="Choco" pitchFamily="2" charset="-79"/>
                <a:cs typeface="Choco" pitchFamily="2" charset="-79"/>
              </a:rPr>
              <a:t>יאשיהו</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18</a:t>
            </a:fld>
            <a:endParaRPr lang="he-IL"/>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מלבן מעוגל 3"/>
          <p:cNvSpPr/>
          <p:nvPr/>
        </p:nvSpPr>
        <p:spPr>
          <a:xfrm>
            <a:off x="539552" y="1196752"/>
            <a:ext cx="8136904" cy="1145895"/>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r>
              <a:rPr lang="he-IL" sz="2800" dirty="0" smtClean="0">
                <a:solidFill>
                  <a:srgbClr val="C00000"/>
                </a:solidFill>
                <a:latin typeface="Mevorach" pitchFamily="2" charset="-79"/>
                <a:cs typeface="Mevorach" pitchFamily="2" charset="-79"/>
              </a:rPr>
              <a:t>(</a:t>
            </a:r>
            <a:r>
              <a:rPr lang="he-IL" sz="2800" dirty="0" err="1" smtClean="0">
                <a:solidFill>
                  <a:srgbClr val="C00000"/>
                </a:solidFill>
                <a:latin typeface="Mevorach" pitchFamily="2" charset="-79"/>
                <a:cs typeface="Mevorach" pitchFamily="2" charset="-79"/>
              </a:rPr>
              <a:t>כט</a:t>
            </a:r>
            <a:r>
              <a:rPr lang="he-IL" sz="2800" dirty="0" smtClean="0">
                <a:solidFill>
                  <a:srgbClr val="C00000"/>
                </a:solidFill>
                <a:latin typeface="Mevorach" pitchFamily="2" charset="-79"/>
                <a:cs typeface="Mevorach" pitchFamily="2" charset="-79"/>
              </a:rPr>
              <a:t>) בְּיָמָיו עָלָה פַרְעֹה נְכֹה מֶלֶךְ מִצְרַיִם עַל מֶלֶךְ אַשּׁוּר עַל נְהַר פְּרָת...</a:t>
            </a:r>
          </a:p>
          <a:p>
            <a:pPr algn="ctr"/>
            <a:r>
              <a:rPr lang="he-IL" dirty="0" smtClean="0">
                <a:solidFill>
                  <a:srgbClr val="C00000"/>
                </a:solidFill>
                <a:latin typeface="Mevorach" pitchFamily="2" charset="-79"/>
                <a:cs typeface="Mevorach" pitchFamily="2" charset="-79"/>
              </a:rPr>
              <a:t>מלכים ב פרק </a:t>
            </a:r>
            <a:r>
              <a:rPr lang="he-IL" dirty="0" err="1" smtClean="0">
                <a:solidFill>
                  <a:srgbClr val="C00000"/>
                </a:solidFill>
                <a:latin typeface="Mevorach" pitchFamily="2" charset="-79"/>
                <a:cs typeface="Mevorach" pitchFamily="2" charset="-79"/>
              </a:rPr>
              <a:t>כג</a:t>
            </a:r>
            <a:r>
              <a:rPr lang="he-IL" dirty="0" smtClean="0">
                <a:solidFill>
                  <a:srgbClr val="C00000"/>
                </a:solidFill>
                <a:latin typeface="Mevorach" pitchFamily="2" charset="-79"/>
                <a:cs typeface="Mevorach" pitchFamily="2" charset="-79"/>
              </a:rPr>
              <a:t> </a:t>
            </a:r>
          </a:p>
        </p:txBody>
      </p:sp>
      <p:sp>
        <p:nvSpPr>
          <p:cNvPr id="10" name="מלבן מעוגל 9"/>
          <p:cNvSpPr/>
          <p:nvPr/>
        </p:nvSpPr>
        <p:spPr>
          <a:xfrm>
            <a:off x="1763688" y="2420888"/>
            <a:ext cx="6048672" cy="1152128"/>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אי קבלת הדין</a:t>
            </a:r>
            <a:r>
              <a:rPr lang="he-IL" sz="2400" b="1" dirty="0" smtClean="0">
                <a:solidFill>
                  <a:schemeClr val="tx1"/>
                </a:solidFill>
                <a:latin typeface="Choco" pitchFamily="2" charset="-79"/>
                <a:cs typeface="Choco" pitchFamily="2" charset="-79"/>
              </a:rPr>
              <a:t>:</a:t>
            </a:r>
          </a:p>
          <a:p>
            <a:pPr algn="ctr"/>
            <a:r>
              <a:rPr lang="he-IL" sz="2800" dirty="0" smtClean="0">
                <a:solidFill>
                  <a:schemeClr val="tx1"/>
                </a:solidFill>
                <a:latin typeface="Mevorach" pitchFamily="2" charset="-79"/>
                <a:cs typeface="Mevorach" pitchFamily="2" charset="-79"/>
              </a:rPr>
              <a:t>... וַיֵּלֶךְ </a:t>
            </a:r>
            <a:r>
              <a:rPr lang="he-IL" sz="2800" dirty="0">
                <a:solidFill>
                  <a:schemeClr val="tx1"/>
                </a:solidFill>
                <a:latin typeface="Mevorach" pitchFamily="2" charset="-79"/>
                <a:cs typeface="Mevorach" pitchFamily="2" charset="-79"/>
              </a:rPr>
              <a:t>הַמֶּלֶךְ יֹאשִׁיָּהוּ לִקְרָאתוֹ וַיְמִיתֵהוּ בִּמְגִדּוֹ </a:t>
            </a:r>
            <a:r>
              <a:rPr lang="he-IL" sz="2800" dirty="0" err="1">
                <a:solidFill>
                  <a:schemeClr val="tx1"/>
                </a:solidFill>
                <a:latin typeface="Mevorach" pitchFamily="2" charset="-79"/>
                <a:cs typeface="Mevorach" pitchFamily="2" charset="-79"/>
              </a:rPr>
              <a:t>כִּרְאֹתו</a:t>
            </a:r>
            <a:r>
              <a:rPr lang="he-IL" sz="2800" dirty="0">
                <a:solidFill>
                  <a:schemeClr val="tx1"/>
                </a:solidFill>
                <a:latin typeface="Mevorach" pitchFamily="2" charset="-79"/>
                <a:cs typeface="Mevorach" pitchFamily="2" charset="-79"/>
              </a:rPr>
              <a:t>ֹ אֹתוֹ</a:t>
            </a:r>
            <a:r>
              <a:rPr lang="he-IL" sz="2800" dirty="0" smtClean="0">
                <a:solidFill>
                  <a:schemeClr val="tx1"/>
                </a:solidFill>
                <a:latin typeface="Mevorach" pitchFamily="2" charset="-79"/>
                <a:cs typeface="Mevorach" pitchFamily="2" charset="-79"/>
              </a:rPr>
              <a:t>:</a:t>
            </a:r>
            <a:endParaRPr lang="he-IL" sz="2800" dirty="0">
              <a:solidFill>
                <a:schemeClr val="tx1"/>
              </a:solidFill>
              <a:latin typeface="Mevorach" pitchFamily="2" charset="-79"/>
              <a:cs typeface="Mevorach" pitchFamily="2" charset="-79"/>
            </a:endParaRPr>
          </a:p>
        </p:txBody>
      </p:sp>
      <p:sp>
        <p:nvSpPr>
          <p:cNvPr id="5" name="מלבן 4"/>
          <p:cNvSpPr/>
          <p:nvPr/>
        </p:nvSpPr>
        <p:spPr>
          <a:xfrm>
            <a:off x="449558" y="3811012"/>
            <a:ext cx="8451677" cy="3046988"/>
          </a:xfrm>
          <a:prstGeom prst="rect">
            <a:avLst/>
          </a:prstGeom>
        </p:spPr>
        <p:txBody>
          <a:bodyPr wrap="square">
            <a:spAutoFit/>
          </a:bodyPr>
          <a:lstStyle/>
          <a:p>
            <a:pPr algn="ctr"/>
            <a:r>
              <a:rPr lang="he-IL" sz="2400" dirty="0">
                <a:latin typeface="Yoav" pitchFamily="2" charset="-79"/>
                <a:cs typeface="Yoav" pitchFamily="2" charset="-79"/>
              </a:rPr>
              <a:t>"ויקונן ירמיהו על יאשיהו: </a:t>
            </a:r>
            <a:endParaRPr lang="en-US" sz="2400" dirty="0">
              <a:cs typeface="Yoav" pitchFamily="2" charset="-79"/>
            </a:endParaRPr>
          </a:p>
          <a:p>
            <a:pPr algn="ctr"/>
            <a:r>
              <a:rPr lang="he-IL" sz="2400" dirty="0">
                <a:latin typeface="Yoav" pitchFamily="2" charset="-79"/>
                <a:cs typeface="Yoav" pitchFamily="2" charset="-79"/>
              </a:rPr>
              <a:t>איכה אלי קוננו מאליו/ בן שמונה שנה החל לדרוש מאלוקיו</a:t>
            </a:r>
            <a:endParaRPr lang="en-US" sz="2400" dirty="0">
              <a:cs typeface="Yoav" pitchFamily="2" charset="-79"/>
            </a:endParaRPr>
          </a:p>
          <a:p>
            <a:pPr algn="ctr"/>
            <a:r>
              <a:rPr lang="he-IL" sz="2400" dirty="0">
                <a:latin typeface="Yoav" pitchFamily="2" charset="-79"/>
                <a:cs typeface="Yoav" pitchFamily="2" charset="-79"/>
              </a:rPr>
              <a:t>בני חם בעברם חנו עליו/ ולא הוזכר לו </a:t>
            </a:r>
            <a:r>
              <a:rPr lang="he-IL" sz="2400" dirty="0" err="1">
                <a:latin typeface="Yoav" pitchFamily="2" charset="-79"/>
                <a:cs typeface="Yoav" pitchFamily="2" charset="-79"/>
              </a:rPr>
              <a:t>שיגוי</a:t>
            </a:r>
            <a:r>
              <a:rPr lang="he-IL" sz="2400" dirty="0">
                <a:latin typeface="Yoav" pitchFamily="2" charset="-79"/>
                <a:cs typeface="Yoav" pitchFamily="2" charset="-79"/>
              </a:rPr>
              <a:t> מפעליו</a:t>
            </a:r>
            <a:endParaRPr lang="en-US" sz="2400" dirty="0">
              <a:cs typeface="Yoav" pitchFamily="2" charset="-79"/>
            </a:endParaRPr>
          </a:p>
          <a:p>
            <a:pPr algn="ctr"/>
            <a:r>
              <a:rPr lang="he-IL" sz="2400" dirty="0">
                <a:latin typeface="Yoav" pitchFamily="2" charset="-79"/>
                <a:cs typeface="Yoav" pitchFamily="2" charset="-79"/>
              </a:rPr>
              <a:t>גם בכל מלכי ישראל אשר קמו לגדור/ לא קם כמוהו מימי אביגדור</a:t>
            </a:r>
            <a:endParaRPr lang="en-US" sz="2400" dirty="0">
              <a:cs typeface="Yoav" pitchFamily="2" charset="-79"/>
            </a:endParaRPr>
          </a:p>
          <a:p>
            <a:pPr algn="ctr"/>
            <a:r>
              <a:rPr lang="he-IL" sz="2400" dirty="0">
                <a:latin typeface="Yoav" pitchFamily="2" charset="-79"/>
                <a:cs typeface="Yoav" pitchFamily="2" charset="-79"/>
              </a:rPr>
              <a:t>דבק בו חטא ליצני הדור/ </a:t>
            </a:r>
            <a:r>
              <a:rPr lang="he-IL" sz="2400" b="1" dirty="0">
                <a:latin typeface="Yoav" pitchFamily="2" charset="-79"/>
                <a:cs typeface="Yoav" pitchFamily="2" charset="-79"/>
              </a:rPr>
              <a:t>אשר אחר הדלת קמו לסדור</a:t>
            </a:r>
            <a:endParaRPr lang="en-US" sz="2400" dirty="0">
              <a:cs typeface="Yoav" pitchFamily="2" charset="-79"/>
            </a:endParaRPr>
          </a:p>
          <a:p>
            <a:pPr algn="ctr"/>
            <a:r>
              <a:rPr lang="he-IL" sz="2400" dirty="0">
                <a:latin typeface="Yoav" pitchFamily="2" charset="-79"/>
                <a:cs typeface="Yoav" pitchFamily="2" charset="-79"/>
              </a:rPr>
              <a:t>כילה המונו ללכת ארם נהריים/ למען </a:t>
            </a:r>
            <a:r>
              <a:rPr lang="he-IL" sz="2400" b="1" dirty="0">
                <a:latin typeface="Yoav" pitchFamily="2" charset="-79"/>
                <a:cs typeface="Yoav" pitchFamily="2" charset="-79"/>
              </a:rPr>
              <a:t>"לא תעבור חרב"</a:t>
            </a:r>
            <a:r>
              <a:rPr lang="he-IL" sz="2400" dirty="0">
                <a:latin typeface="Yoav" pitchFamily="2" charset="-79"/>
                <a:cs typeface="Yoav" pitchFamily="2" charset="-79"/>
              </a:rPr>
              <a:t> כל שהוא באפרים</a:t>
            </a:r>
            <a:endParaRPr lang="en-US" sz="2400" dirty="0">
              <a:cs typeface="Yoav" pitchFamily="2" charset="-79"/>
            </a:endParaRPr>
          </a:p>
          <a:p>
            <a:pPr algn="ctr"/>
            <a:r>
              <a:rPr lang="he-IL" sz="2400" dirty="0">
                <a:latin typeface="Yoav" pitchFamily="2" charset="-79"/>
                <a:cs typeface="Yoav" pitchFamily="2" charset="-79"/>
              </a:rPr>
              <a:t>לא שמע לחוזה לשוב </a:t>
            </a:r>
            <a:r>
              <a:rPr lang="he-IL" sz="2400" dirty="0" err="1">
                <a:latin typeface="Yoav" pitchFamily="2" charset="-79"/>
                <a:cs typeface="Yoav" pitchFamily="2" charset="-79"/>
              </a:rPr>
              <a:t>אחורים</a:t>
            </a:r>
            <a:r>
              <a:rPr lang="he-IL" sz="2400" dirty="0">
                <a:latin typeface="Yoav" pitchFamily="2" charset="-79"/>
                <a:cs typeface="Yoav" pitchFamily="2" charset="-79"/>
              </a:rPr>
              <a:t>/ כי גזרה נגזרה </a:t>
            </a:r>
            <a:r>
              <a:rPr lang="he-IL" sz="2400" b="1" dirty="0">
                <a:latin typeface="Yoav" pitchFamily="2" charset="-79"/>
                <a:cs typeface="Yoav" pitchFamily="2" charset="-79"/>
              </a:rPr>
              <a:t>לסכסך מצרים במצרים</a:t>
            </a:r>
            <a:r>
              <a:rPr lang="he-IL" sz="2400" dirty="0">
                <a:latin typeface="Yoav" pitchFamily="2" charset="-79"/>
                <a:cs typeface="Yoav" pitchFamily="2" charset="-79"/>
              </a:rPr>
              <a:t>..."</a:t>
            </a:r>
            <a:endParaRPr lang="en-US" sz="2400" dirty="0">
              <a:cs typeface="Yoav" pitchFamily="2" charset="-79"/>
            </a:endParaRPr>
          </a:p>
          <a:p>
            <a:pPr algn="ctr"/>
            <a:r>
              <a:rPr lang="he-IL" dirty="0">
                <a:latin typeface="Yoav" pitchFamily="2" charset="-79"/>
                <a:cs typeface="Yoav" pitchFamily="2" charset="-79"/>
              </a:rPr>
              <a:t>(מתוך הקינות- רבי אליעזר </a:t>
            </a:r>
            <a:r>
              <a:rPr lang="he-IL" dirty="0" err="1">
                <a:latin typeface="Yoav" pitchFamily="2" charset="-79"/>
                <a:cs typeface="Yoav" pitchFamily="2" charset="-79"/>
              </a:rPr>
              <a:t>הקליר</a:t>
            </a:r>
            <a:r>
              <a:rPr lang="he-IL" dirty="0">
                <a:latin typeface="Yoav" pitchFamily="2" charset="-79"/>
                <a:cs typeface="Yoav" pitchFamily="2" charset="-79"/>
              </a:rPr>
              <a:t>)</a:t>
            </a:r>
            <a:endParaRPr lang="en-US" dirty="0">
              <a:cs typeface="Yoav" pitchFamily="2" charset="-79"/>
            </a:endParaRPr>
          </a:p>
        </p:txBody>
      </p:sp>
    </p:spTree>
    <p:extLst>
      <p:ext uri="{BB962C8B-B14F-4D97-AF65-F5344CB8AC3E}">
        <p14:creationId xmlns:p14="http://schemas.microsoft.com/office/powerpoint/2010/main" val="36749737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חץ שמאלה 7"/>
          <p:cNvSpPr/>
          <p:nvPr/>
        </p:nvSpPr>
        <p:spPr>
          <a:xfrm rot="2911046">
            <a:off x="5894908" y="32220"/>
            <a:ext cx="1126566" cy="72008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 name="מלבן 2"/>
          <p:cNvSpPr/>
          <p:nvPr/>
        </p:nvSpPr>
        <p:spPr>
          <a:xfrm>
            <a:off x="6215306" y="999019"/>
            <a:ext cx="1390124"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יאשיהו</a:t>
            </a:r>
            <a:endParaRPr lang="he-IL" sz="4000" dirty="0"/>
          </a:p>
        </p:txBody>
      </p:sp>
      <p:sp>
        <p:nvSpPr>
          <p:cNvPr id="9" name="חץ שמאלה 8"/>
          <p:cNvSpPr/>
          <p:nvPr/>
        </p:nvSpPr>
        <p:spPr>
          <a:xfrm rot="18898123">
            <a:off x="5479635" y="769599"/>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4" name="מלבן 23"/>
          <p:cNvSpPr/>
          <p:nvPr/>
        </p:nvSpPr>
        <p:spPr>
          <a:xfrm>
            <a:off x="6907284" y="239143"/>
            <a:ext cx="1645002"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רחבעם</a:t>
            </a:r>
            <a:endParaRPr lang="he-IL" sz="4000" dirty="0"/>
          </a:p>
        </p:txBody>
      </p:sp>
      <p:pic>
        <p:nvPicPr>
          <p:cNvPr id="2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69177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4"/>
          <p:cNvSpPr>
            <a:spLocks noGrp="1"/>
          </p:cNvSpPr>
          <p:nvPr>
            <p:ph type="title"/>
          </p:nvPr>
        </p:nvSpPr>
        <p:spPr/>
        <p:txBody>
          <a:bodyPr/>
          <a:lstStyle/>
          <a:p>
            <a:r>
              <a:rPr lang="he-IL" sz="5400" dirty="0">
                <a:solidFill>
                  <a:prstClr val="black"/>
                </a:solidFill>
                <a:latin typeface="Choco" pitchFamily="2" charset="-79"/>
                <a:cs typeface="Choco" pitchFamily="2" charset="-79"/>
              </a:rPr>
              <a:t>היחס לייסורים</a:t>
            </a:r>
            <a:endParaRPr lang="he-IL" dirty="0"/>
          </a:p>
        </p:txBody>
      </p:sp>
      <p:sp>
        <p:nvSpPr>
          <p:cNvPr id="4" name="מציין מיקום של מספר שקופית 3"/>
          <p:cNvSpPr>
            <a:spLocks noGrp="1"/>
          </p:cNvSpPr>
          <p:nvPr>
            <p:ph type="sldNum" sz="quarter" idx="12"/>
          </p:nvPr>
        </p:nvSpPr>
        <p:spPr/>
        <p:txBody>
          <a:bodyPr/>
          <a:lstStyle/>
          <a:p>
            <a:fld id="{92A2DEB0-95A9-4D0E-8080-FD4FF24BCDF1}" type="slidenum">
              <a:rPr lang="he-IL" smtClean="0"/>
              <a:t>2</a:t>
            </a:fld>
            <a:endParaRPr lang="he-IL"/>
          </a:p>
        </p:txBody>
      </p:sp>
      <p:sp>
        <p:nvSpPr>
          <p:cNvPr id="6" name="מלבן 5"/>
          <p:cNvSpPr/>
          <p:nvPr/>
        </p:nvSpPr>
        <p:spPr>
          <a:xfrm>
            <a:off x="410420" y="1484784"/>
            <a:ext cx="8280920" cy="5262979"/>
          </a:xfrm>
          <a:prstGeom prst="rect">
            <a:avLst/>
          </a:prstGeom>
        </p:spPr>
        <p:txBody>
          <a:bodyPr wrap="square">
            <a:spAutoFit/>
          </a:bodyPr>
          <a:lstStyle/>
          <a:p>
            <a:r>
              <a:rPr lang="he-IL" sz="2400" dirty="0">
                <a:solidFill>
                  <a:srgbClr val="00B050"/>
                </a:solidFill>
                <a:latin typeface="Mevorach" pitchFamily="2" charset="-79"/>
                <a:cs typeface="Mevorach" pitchFamily="2" charset="-79"/>
              </a:rPr>
              <a:t>(ג) </a:t>
            </a:r>
            <a:r>
              <a:rPr lang="he-IL" sz="2400" b="1" dirty="0">
                <a:solidFill>
                  <a:srgbClr val="00B050"/>
                </a:solidFill>
                <a:latin typeface="Mevorach" pitchFamily="2" charset="-79"/>
                <a:cs typeface="Mevorach" pitchFamily="2" charset="-79"/>
              </a:rPr>
              <a:t>אִם </a:t>
            </a:r>
            <a:r>
              <a:rPr lang="he-IL" sz="2400" b="1" dirty="0" err="1">
                <a:solidFill>
                  <a:srgbClr val="00B050"/>
                </a:solidFill>
                <a:latin typeface="Mevorach" pitchFamily="2" charset="-79"/>
                <a:cs typeface="Mevorach" pitchFamily="2" charset="-79"/>
              </a:rPr>
              <a:t>בְּחֻקֹּתַי</a:t>
            </a:r>
            <a:r>
              <a:rPr lang="he-IL" sz="2400" b="1" dirty="0">
                <a:solidFill>
                  <a:srgbClr val="00B050"/>
                </a:solidFill>
                <a:latin typeface="Mevorach" pitchFamily="2" charset="-79"/>
                <a:cs typeface="Mevorach" pitchFamily="2" charset="-79"/>
              </a:rPr>
              <a:t> תֵּלֵכוּ </a:t>
            </a:r>
            <a:r>
              <a:rPr lang="he-IL" sz="2400" dirty="0">
                <a:solidFill>
                  <a:srgbClr val="00B050"/>
                </a:solidFill>
                <a:latin typeface="Mevorach" pitchFamily="2" charset="-79"/>
                <a:cs typeface="Mevorach" pitchFamily="2" charset="-79"/>
              </a:rPr>
              <a:t>וְאֶת </a:t>
            </a:r>
            <a:r>
              <a:rPr lang="he-IL" sz="2400" dirty="0" err="1">
                <a:solidFill>
                  <a:srgbClr val="00B050"/>
                </a:solidFill>
                <a:latin typeface="Mevorach" pitchFamily="2" charset="-79"/>
                <a:cs typeface="Mevorach" pitchFamily="2" charset="-79"/>
              </a:rPr>
              <a:t>מִצְוֹתַי</a:t>
            </a:r>
            <a:r>
              <a:rPr lang="he-IL" sz="2400" dirty="0">
                <a:solidFill>
                  <a:srgbClr val="00B050"/>
                </a:solidFill>
                <a:latin typeface="Mevorach" pitchFamily="2" charset="-79"/>
                <a:cs typeface="Mevorach" pitchFamily="2" charset="-79"/>
              </a:rPr>
              <a:t> תִּשְׁמְרוּ וַעֲשִׂיתֶם אֹתָם:</a:t>
            </a:r>
            <a:endParaRPr lang="en-US" sz="2400" dirty="0">
              <a:solidFill>
                <a:srgbClr val="00B050"/>
              </a:solidFill>
              <a:cs typeface="Mevorach" pitchFamily="2" charset="-79"/>
            </a:endParaRPr>
          </a:p>
          <a:p>
            <a:r>
              <a:rPr lang="he-IL" sz="2400" dirty="0">
                <a:solidFill>
                  <a:srgbClr val="00B050"/>
                </a:solidFill>
                <a:latin typeface="Mevorach" pitchFamily="2" charset="-79"/>
                <a:cs typeface="Mevorach" pitchFamily="2" charset="-79"/>
              </a:rPr>
              <a:t>(ד) וְנָתַתִּי גִשְׁמֵיכֶם בְּעִתָּם וְנָתְנָה הָאָרֶץ יְבוּלָהּ וְעֵץ הַשָּׂדֶה </a:t>
            </a:r>
            <a:r>
              <a:rPr lang="he-IL" sz="2400" dirty="0" err="1">
                <a:solidFill>
                  <a:srgbClr val="00B050"/>
                </a:solidFill>
                <a:latin typeface="Mevorach" pitchFamily="2" charset="-79"/>
                <a:cs typeface="Mevorach" pitchFamily="2" charset="-79"/>
              </a:rPr>
              <a:t>יִתֵּן</a:t>
            </a:r>
            <a:r>
              <a:rPr lang="he-IL" sz="2400" dirty="0">
                <a:solidFill>
                  <a:srgbClr val="00B050"/>
                </a:solidFill>
                <a:latin typeface="Mevorach" pitchFamily="2" charset="-79"/>
                <a:cs typeface="Mevorach" pitchFamily="2" charset="-79"/>
              </a:rPr>
              <a:t> פִּרְיוֹ... (</a:t>
            </a:r>
            <a:r>
              <a:rPr lang="he-IL" sz="2400" dirty="0" err="1">
                <a:solidFill>
                  <a:srgbClr val="00B050"/>
                </a:solidFill>
                <a:latin typeface="Mevorach" pitchFamily="2" charset="-79"/>
                <a:cs typeface="Mevorach" pitchFamily="2" charset="-79"/>
              </a:rPr>
              <a:t>יג</a:t>
            </a:r>
            <a:r>
              <a:rPr lang="he-IL" sz="2400" dirty="0">
                <a:solidFill>
                  <a:srgbClr val="00B050"/>
                </a:solidFill>
                <a:latin typeface="Mevorach" pitchFamily="2" charset="-79"/>
                <a:cs typeface="Mevorach" pitchFamily="2" charset="-79"/>
              </a:rPr>
              <a:t>) אֲנִי </a:t>
            </a:r>
            <a:r>
              <a:rPr lang="he-IL" sz="2400" dirty="0" err="1">
                <a:solidFill>
                  <a:srgbClr val="00B050"/>
                </a:solidFill>
                <a:latin typeface="Mevorach" pitchFamily="2" charset="-79"/>
                <a:cs typeface="Mevorach" pitchFamily="2" charset="-79"/>
              </a:rPr>
              <a:t>יְקֹוָק</a:t>
            </a:r>
            <a:r>
              <a:rPr lang="he-IL" sz="2400" dirty="0">
                <a:solidFill>
                  <a:srgbClr val="00B050"/>
                </a:solidFill>
                <a:latin typeface="Mevorach" pitchFamily="2" charset="-79"/>
                <a:cs typeface="Mevorach" pitchFamily="2" charset="-79"/>
              </a:rPr>
              <a:t> </a:t>
            </a:r>
            <a:r>
              <a:rPr lang="he-IL" sz="2400" dirty="0" err="1">
                <a:solidFill>
                  <a:srgbClr val="00B050"/>
                </a:solidFill>
                <a:latin typeface="Mevorach" pitchFamily="2" charset="-79"/>
                <a:cs typeface="Mevorach" pitchFamily="2" charset="-79"/>
              </a:rPr>
              <a:t>אֱלֹהֵיכֶם</a:t>
            </a:r>
            <a:r>
              <a:rPr lang="he-IL" sz="2400" dirty="0">
                <a:solidFill>
                  <a:srgbClr val="00B050"/>
                </a:solidFill>
                <a:latin typeface="Mevorach" pitchFamily="2" charset="-79"/>
                <a:cs typeface="Mevorach" pitchFamily="2" charset="-79"/>
              </a:rPr>
              <a:t> אֲשֶׁר הוֹצֵאתִי אֶתְכֶם מֵאֶרֶץ מִצְרַיִם </a:t>
            </a:r>
            <a:r>
              <a:rPr lang="he-IL" sz="2400" dirty="0" err="1">
                <a:solidFill>
                  <a:srgbClr val="00B050"/>
                </a:solidFill>
                <a:latin typeface="Mevorach" pitchFamily="2" charset="-79"/>
                <a:cs typeface="Mevorach" pitchFamily="2" charset="-79"/>
              </a:rPr>
              <a:t>מִהְיֹת</a:t>
            </a:r>
            <a:r>
              <a:rPr lang="he-IL" sz="2400" dirty="0">
                <a:solidFill>
                  <a:srgbClr val="00B050"/>
                </a:solidFill>
                <a:latin typeface="Mevorach" pitchFamily="2" charset="-79"/>
                <a:cs typeface="Mevorach" pitchFamily="2" charset="-79"/>
              </a:rPr>
              <a:t> לָהֶם עֲבָדִים וָאֶשְׁבֹּר </a:t>
            </a:r>
            <a:r>
              <a:rPr lang="he-IL" sz="2400" dirty="0" err="1">
                <a:solidFill>
                  <a:srgbClr val="00B050"/>
                </a:solidFill>
                <a:latin typeface="Mevorach" pitchFamily="2" charset="-79"/>
                <a:cs typeface="Mevorach" pitchFamily="2" charset="-79"/>
              </a:rPr>
              <a:t>מֹטֹת</a:t>
            </a:r>
            <a:r>
              <a:rPr lang="he-IL" sz="2400" dirty="0">
                <a:solidFill>
                  <a:srgbClr val="00B050"/>
                </a:solidFill>
                <a:latin typeface="Mevorach" pitchFamily="2" charset="-79"/>
                <a:cs typeface="Mevorach" pitchFamily="2" charset="-79"/>
              </a:rPr>
              <a:t> עֻלְּכֶם וָאוֹלֵךְ אֶתְכֶם קוֹמְמִיּוּת: פ</a:t>
            </a:r>
            <a:endParaRPr lang="en-US" sz="2400" dirty="0">
              <a:solidFill>
                <a:srgbClr val="00B050"/>
              </a:solidFill>
              <a:cs typeface="Mevorach" pitchFamily="2" charset="-79"/>
            </a:endParaRPr>
          </a:p>
          <a:p>
            <a:endParaRPr lang="he-IL" sz="2400" dirty="0" smtClean="0">
              <a:latin typeface="Mevorach" pitchFamily="2" charset="-79"/>
              <a:cs typeface="Mevorach" pitchFamily="2" charset="-79"/>
            </a:endParaRPr>
          </a:p>
          <a:p>
            <a:r>
              <a:rPr lang="he-IL" sz="2400" dirty="0" smtClean="0">
                <a:solidFill>
                  <a:schemeClr val="tx2">
                    <a:lumMod val="60000"/>
                    <a:lumOff val="40000"/>
                  </a:schemeClr>
                </a:solidFill>
                <a:latin typeface="Mevorach" pitchFamily="2" charset="-79"/>
                <a:cs typeface="Mevorach" pitchFamily="2" charset="-79"/>
              </a:rPr>
              <a:t>(</a:t>
            </a:r>
            <a:r>
              <a:rPr lang="he-IL" sz="2400" dirty="0">
                <a:solidFill>
                  <a:schemeClr val="tx2">
                    <a:lumMod val="60000"/>
                    <a:lumOff val="40000"/>
                  </a:schemeClr>
                </a:solidFill>
                <a:latin typeface="Mevorach" pitchFamily="2" charset="-79"/>
                <a:cs typeface="Mevorach" pitchFamily="2" charset="-79"/>
              </a:rPr>
              <a:t>יד) </a:t>
            </a:r>
            <a:r>
              <a:rPr lang="he-IL" sz="2400" b="1" dirty="0">
                <a:solidFill>
                  <a:schemeClr val="tx2">
                    <a:lumMod val="60000"/>
                    <a:lumOff val="40000"/>
                  </a:schemeClr>
                </a:solidFill>
                <a:latin typeface="Mevorach" pitchFamily="2" charset="-79"/>
                <a:cs typeface="Mevorach" pitchFamily="2" charset="-79"/>
              </a:rPr>
              <a:t>וְאִם לֹא תִשְׁמְעוּ לִי </a:t>
            </a:r>
            <a:r>
              <a:rPr lang="he-IL" sz="2400" dirty="0">
                <a:solidFill>
                  <a:schemeClr val="tx2">
                    <a:lumMod val="60000"/>
                    <a:lumOff val="40000"/>
                  </a:schemeClr>
                </a:solidFill>
                <a:latin typeface="Mevorach" pitchFamily="2" charset="-79"/>
                <a:cs typeface="Mevorach" pitchFamily="2" charset="-79"/>
              </a:rPr>
              <a:t>וְלֹא תַעֲשׂוּ אֵת כָּל הַמִּצְוֹת הָאֵלֶּה... (</a:t>
            </a:r>
            <a:r>
              <a:rPr lang="he-IL" sz="2400" dirty="0" err="1">
                <a:solidFill>
                  <a:schemeClr val="tx2">
                    <a:lumMod val="60000"/>
                    <a:lumOff val="40000"/>
                  </a:schemeClr>
                </a:solidFill>
                <a:latin typeface="Mevorach" pitchFamily="2" charset="-79"/>
                <a:cs typeface="Mevorach" pitchFamily="2" charset="-79"/>
              </a:rPr>
              <a:t>יז</a:t>
            </a:r>
            <a:r>
              <a:rPr lang="he-IL" sz="2400" dirty="0">
                <a:solidFill>
                  <a:schemeClr val="tx2">
                    <a:lumMod val="60000"/>
                    <a:lumOff val="40000"/>
                  </a:schemeClr>
                </a:solidFill>
                <a:latin typeface="Mevorach" pitchFamily="2" charset="-79"/>
                <a:cs typeface="Mevorach" pitchFamily="2" charset="-79"/>
              </a:rPr>
              <a:t>) וְנָתַתִּי פָנַי בָּכֶם </a:t>
            </a:r>
            <a:r>
              <a:rPr lang="he-IL" sz="2400" dirty="0" err="1">
                <a:solidFill>
                  <a:schemeClr val="tx2">
                    <a:lumMod val="60000"/>
                    <a:lumOff val="40000"/>
                  </a:schemeClr>
                </a:solidFill>
                <a:latin typeface="Mevorach" pitchFamily="2" charset="-79"/>
                <a:cs typeface="Mevorach" pitchFamily="2" charset="-79"/>
              </a:rPr>
              <a:t>וְנִגַּפְתֶּם</a:t>
            </a:r>
            <a:r>
              <a:rPr lang="he-IL" sz="2400" dirty="0">
                <a:solidFill>
                  <a:schemeClr val="tx2">
                    <a:lumMod val="60000"/>
                    <a:lumOff val="40000"/>
                  </a:schemeClr>
                </a:solidFill>
                <a:latin typeface="Mevorach" pitchFamily="2" charset="-79"/>
                <a:cs typeface="Mevorach" pitchFamily="2" charset="-79"/>
              </a:rPr>
              <a:t> לִפְנֵי </a:t>
            </a:r>
            <a:r>
              <a:rPr lang="he-IL" sz="2400" dirty="0" err="1">
                <a:solidFill>
                  <a:schemeClr val="tx2">
                    <a:lumMod val="60000"/>
                    <a:lumOff val="40000"/>
                  </a:schemeClr>
                </a:solidFill>
                <a:latin typeface="Mevorach" pitchFamily="2" charset="-79"/>
                <a:cs typeface="Mevorach" pitchFamily="2" charset="-79"/>
              </a:rPr>
              <a:t>אֹיְבֵיכֶם</a:t>
            </a:r>
            <a:r>
              <a:rPr lang="he-IL" sz="2400" dirty="0">
                <a:solidFill>
                  <a:schemeClr val="tx2">
                    <a:lumMod val="60000"/>
                    <a:lumOff val="40000"/>
                  </a:schemeClr>
                </a:solidFill>
                <a:latin typeface="Mevorach" pitchFamily="2" charset="-79"/>
                <a:cs typeface="Mevorach" pitchFamily="2" charset="-79"/>
              </a:rPr>
              <a:t> וְרָדוּ בָכֶם </a:t>
            </a:r>
            <a:r>
              <a:rPr lang="he-IL" sz="2400" dirty="0" err="1">
                <a:solidFill>
                  <a:schemeClr val="tx2">
                    <a:lumMod val="60000"/>
                    <a:lumOff val="40000"/>
                  </a:schemeClr>
                </a:solidFill>
                <a:latin typeface="Mevorach" pitchFamily="2" charset="-79"/>
                <a:cs typeface="Mevorach" pitchFamily="2" charset="-79"/>
              </a:rPr>
              <a:t>שֹׂנְאֵיכֶם</a:t>
            </a:r>
            <a:r>
              <a:rPr lang="he-IL" sz="2400" dirty="0">
                <a:solidFill>
                  <a:schemeClr val="tx2">
                    <a:lumMod val="60000"/>
                    <a:lumOff val="40000"/>
                  </a:schemeClr>
                </a:solidFill>
                <a:latin typeface="Mevorach" pitchFamily="2" charset="-79"/>
                <a:cs typeface="Mevorach" pitchFamily="2" charset="-79"/>
              </a:rPr>
              <a:t> וְנַסְתֶּם וְאֵין רֹדֵף אֶתְכֶם: </a:t>
            </a:r>
            <a:r>
              <a:rPr lang="he-IL" sz="2400" dirty="0" smtClean="0">
                <a:solidFill>
                  <a:schemeClr val="tx2">
                    <a:lumMod val="60000"/>
                    <a:lumOff val="40000"/>
                  </a:schemeClr>
                </a:solidFill>
                <a:latin typeface="Mevorach" pitchFamily="2" charset="-79"/>
                <a:cs typeface="Mevorach" pitchFamily="2" charset="-79"/>
              </a:rPr>
              <a:t>ס</a:t>
            </a:r>
          </a:p>
          <a:p>
            <a:endParaRPr lang="he-IL" sz="2400" dirty="0">
              <a:solidFill>
                <a:schemeClr val="tx2">
                  <a:lumMod val="60000"/>
                  <a:lumOff val="40000"/>
                </a:schemeClr>
              </a:solidFill>
              <a:latin typeface="Mevorach" pitchFamily="2" charset="-79"/>
              <a:cs typeface="Mevorach" pitchFamily="2" charset="-79"/>
            </a:endParaRPr>
          </a:p>
          <a:p>
            <a:r>
              <a:rPr lang="he-IL" sz="2400" dirty="0">
                <a:solidFill>
                  <a:schemeClr val="accent6">
                    <a:lumMod val="75000"/>
                  </a:schemeClr>
                </a:solidFill>
                <a:latin typeface="Mevorach" pitchFamily="2" charset="-79"/>
                <a:cs typeface="Mevorach" pitchFamily="2" charset="-79"/>
              </a:rPr>
              <a:t>... (</a:t>
            </a:r>
            <a:r>
              <a:rPr lang="he-IL" sz="2400" dirty="0" err="1">
                <a:solidFill>
                  <a:schemeClr val="accent6">
                    <a:lumMod val="75000"/>
                  </a:schemeClr>
                </a:solidFill>
                <a:latin typeface="Mevorach" pitchFamily="2" charset="-79"/>
                <a:cs typeface="Mevorach" pitchFamily="2" charset="-79"/>
              </a:rPr>
              <a:t>כא</a:t>
            </a:r>
            <a:r>
              <a:rPr lang="he-IL" sz="2400" dirty="0">
                <a:solidFill>
                  <a:schemeClr val="accent6">
                    <a:lumMod val="75000"/>
                  </a:schemeClr>
                </a:solidFill>
                <a:latin typeface="Mevorach" pitchFamily="2" charset="-79"/>
                <a:cs typeface="Mevorach" pitchFamily="2" charset="-79"/>
              </a:rPr>
              <a:t>) וְאִם תֵּלְכוּ עִמִּי </a:t>
            </a:r>
            <a:r>
              <a:rPr lang="he-IL" sz="2400" b="1" dirty="0">
                <a:solidFill>
                  <a:srgbClr val="FF0000"/>
                </a:solidFill>
                <a:latin typeface="Mevorach" pitchFamily="2" charset="-79"/>
                <a:cs typeface="Mevorach" pitchFamily="2" charset="-79"/>
              </a:rPr>
              <a:t>קֶרִי</a:t>
            </a:r>
            <a:r>
              <a:rPr lang="he-IL" sz="2400" dirty="0">
                <a:solidFill>
                  <a:schemeClr val="accent6">
                    <a:lumMod val="75000"/>
                  </a:schemeClr>
                </a:solidFill>
                <a:latin typeface="Mevorach" pitchFamily="2" charset="-79"/>
                <a:cs typeface="Mevorach" pitchFamily="2" charset="-79"/>
              </a:rPr>
              <a:t> וְלֹא תֹאבוּ לִשְׁמֹעַ לִי </a:t>
            </a:r>
            <a:r>
              <a:rPr lang="he-IL" sz="2400" dirty="0" err="1">
                <a:solidFill>
                  <a:schemeClr val="accent6">
                    <a:lumMod val="75000"/>
                  </a:schemeClr>
                </a:solidFill>
                <a:latin typeface="Mevorach" pitchFamily="2" charset="-79"/>
                <a:cs typeface="Mevorach" pitchFamily="2" charset="-79"/>
              </a:rPr>
              <a:t>וְיָסַפְתִּי</a:t>
            </a:r>
            <a:r>
              <a:rPr lang="he-IL" sz="2400" dirty="0">
                <a:solidFill>
                  <a:schemeClr val="accent6">
                    <a:lumMod val="75000"/>
                  </a:schemeClr>
                </a:solidFill>
                <a:latin typeface="Mevorach" pitchFamily="2" charset="-79"/>
                <a:cs typeface="Mevorach" pitchFamily="2" charset="-79"/>
              </a:rPr>
              <a:t> עֲלֵיכֶם מַכָּה שֶׁבַע </a:t>
            </a:r>
            <a:r>
              <a:rPr lang="he-IL" sz="2400" dirty="0" err="1" smtClean="0">
                <a:solidFill>
                  <a:schemeClr val="accent6">
                    <a:lumMod val="75000"/>
                  </a:schemeClr>
                </a:solidFill>
                <a:latin typeface="Mevorach" pitchFamily="2" charset="-79"/>
                <a:cs typeface="Mevorach" pitchFamily="2" charset="-79"/>
              </a:rPr>
              <a:t>כְּחַטֹּאתֵיכֶם</a:t>
            </a:r>
            <a:r>
              <a:rPr lang="he-IL" sz="2400" dirty="0" smtClean="0">
                <a:solidFill>
                  <a:schemeClr val="accent6">
                    <a:lumMod val="75000"/>
                  </a:schemeClr>
                </a:solidFill>
                <a:latin typeface="Mevorach" pitchFamily="2" charset="-79"/>
                <a:cs typeface="Mevorach" pitchFamily="2" charset="-79"/>
              </a:rPr>
              <a:t>... (</a:t>
            </a:r>
            <a:r>
              <a:rPr lang="he-IL" sz="2400" dirty="0" err="1">
                <a:solidFill>
                  <a:schemeClr val="accent6">
                    <a:lumMod val="75000"/>
                  </a:schemeClr>
                </a:solidFill>
                <a:latin typeface="Mevorach" pitchFamily="2" charset="-79"/>
                <a:cs typeface="Mevorach" pitchFamily="2" charset="-79"/>
              </a:rPr>
              <a:t>כב</a:t>
            </a:r>
            <a:r>
              <a:rPr lang="he-IL" sz="2400" dirty="0">
                <a:solidFill>
                  <a:schemeClr val="accent6">
                    <a:lumMod val="75000"/>
                  </a:schemeClr>
                </a:solidFill>
                <a:latin typeface="Mevorach" pitchFamily="2" charset="-79"/>
                <a:cs typeface="Mevorach" pitchFamily="2" charset="-79"/>
              </a:rPr>
              <a:t>) </a:t>
            </a:r>
            <a:r>
              <a:rPr lang="he-IL" sz="2400" dirty="0" err="1">
                <a:solidFill>
                  <a:schemeClr val="accent6">
                    <a:lumMod val="75000"/>
                  </a:schemeClr>
                </a:solidFill>
                <a:latin typeface="Mevorach" pitchFamily="2" charset="-79"/>
                <a:cs typeface="Mevorach" pitchFamily="2" charset="-79"/>
              </a:rPr>
              <a:t>וְהִשְׁלַחְתִּי</a:t>
            </a:r>
            <a:r>
              <a:rPr lang="he-IL" sz="2400" dirty="0">
                <a:solidFill>
                  <a:schemeClr val="accent6">
                    <a:lumMod val="75000"/>
                  </a:schemeClr>
                </a:solidFill>
                <a:latin typeface="Mevorach" pitchFamily="2" charset="-79"/>
                <a:cs typeface="Mevorach" pitchFamily="2" charset="-79"/>
              </a:rPr>
              <a:t> בָכֶם אֶת חַיַּת </a:t>
            </a:r>
            <a:r>
              <a:rPr lang="he-IL" sz="2400" dirty="0" smtClean="0">
                <a:solidFill>
                  <a:schemeClr val="accent6">
                    <a:lumMod val="75000"/>
                  </a:schemeClr>
                </a:solidFill>
                <a:latin typeface="Mevorach" pitchFamily="2" charset="-79"/>
                <a:cs typeface="Mevorach" pitchFamily="2" charset="-79"/>
              </a:rPr>
              <a:t>הַשָּׂדֶה... (</a:t>
            </a:r>
            <a:r>
              <a:rPr lang="he-IL" sz="2400" dirty="0" err="1">
                <a:solidFill>
                  <a:schemeClr val="accent6">
                    <a:lumMod val="75000"/>
                  </a:schemeClr>
                </a:solidFill>
                <a:latin typeface="Mevorach" pitchFamily="2" charset="-79"/>
                <a:cs typeface="Mevorach" pitchFamily="2" charset="-79"/>
              </a:rPr>
              <a:t>כג</a:t>
            </a:r>
            <a:r>
              <a:rPr lang="he-IL" sz="2400" dirty="0">
                <a:solidFill>
                  <a:schemeClr val="accent6">
                    <a:lumMod val="75000"/>
                  </a:schemeClr>
                </a:solidFill>
                <a:latin typeface="Mevorach" pitchFamily="2" charset="-79"/>
                <a:cs typeface="Mevorach" pitchFamily="2" charset="-79"/>
              </a:rPr>
              <a:t>) וְאִם בְּאֵלֶּה לֹא </a:t>
            </a:r>
            <a:r>
              <a:rPr lang="he-IL" sz="2400" dirty="0" err="1">
                <a:solidFill>
                  <a:schemeClr val="accent6">
                    <a:lumMod val="75000"/>
                  </a:schemeClr>
                </a:solidFill>
                <a:latin typeface="Mevorach" pitchFamily="2" charset="-79"/>
                <a:cs typeface="Mevorach" pitchFamily="2" charset="-79"/>
              </a:rPr>
              <a:t>תִוָּסְרו</a:t>
            </a:r>
            <a:r>
              <a:rPr lang="he-IL" sz="2400" dirty="0">
                <a:solidFill>
                  <a:schemeClr val="accent6">
                    <a:lumMod val="75000"/>
                  </a:schemeClr>
                </a:solidFill>
                <a:latin typeface="Mevorach" pitchFamily="2" charset="-79"/>
                <a:cs typeface="Mevorach" pitchFamily="2" charset="-79"/>
              </a:rPr>
              <a:t>ּ לִי וַהֲלַכְתֶּם עִמִּי </a:t>
            </a:r>
            <a:r>
              <a:rPr lang="he-IL" sz="2400" b="1" dirty="0">
                <a:solidFill>
                  <a:srgbClr val="FF0000"/>
                </a:solidFill>
                <a:latin typeface="Mevorach" pitchFamily="2" charset="-79"/>
                <a:cs typeface="Mevorach" pitchFamily="2" charset="-79"/>
              </a:rPr>
              <a:t>קֶרִי</a:t>
            </a:r>
            <a:r>
              <a:rPr lang="he-IL" sz="2400" dirty="0">
                <a:solidFill>
                  <a:schemeClr val="accent6">
                    <a:lumMod val="75000"/>
                  </a:schemeClr>
                </a:solidFill>
                <a:latin typeface="Mevorach" pitchFamily="2" charset="-79"/>
                <a:cs typeface="Mevorach" pitchFamily="2" charset="-79"/>
              </a:rPr>
              <a:t>:</a:t>
            </a:r>
            <a:endParaRPr lang="en-US" sz="2400" dirty="0">
              <a:solidFill>
                <a:schemeClr val="accent6">
                  <a:lumMod val="75000"/>
                </a:schemeClr>
              </a:solidFill>
              <a:cs typeface="Mevorach" pitchFamily="2" charset="-79"/>
            </a:endParaRPr>
          </a:p>
          <a:p>
            <a:r>
              <a:rPr lang="he-IL" sz="2400" dirty="0">
                <a:solidFill>
                  <a:schemeClr val="accent6">
                    <a:lumMod val="75000"/>
                  </a:schemeClr>
                </a:solidFill>
                <a:latin typeface="Mevorach" pitchFamily="2" charset="-79"/>
                <a:cs typeface="Mevorach" pitchFamily="2" charset="-79"/>
              </a:rPr>
              <a:t>(כד) וְהָלַכְתִּי אַף אֲנִי עִמָּכֶם </a:t>
            </a:r>
            <a:r>
              <a:rPr lang="he-IL" sz="2400" b="1" dirty="0">
                <a:solidFill>
                  <a:srgbClr val="FF0000"/>
                </a:solidFill>
                <a:latin typeface="Mevorach" pitchFamily="2" charset="-79"/>
                <a:cs typeface="Mevorach" pitchFamily="2" charset="-79"/>
              </a:rPr>
              <a:t>בְּקֶרִי</a:t>
            </a:r>
            <a:r>
              <a:rPr lang="he-IL" sz="2400" dirty="0">
                <a:solidFill>
                  <a:schemeClr val="accent6">
                    <a:lumMod val="75000"/>
                  </a:schemeClr>
                </a:solidFill>
                <a:latin typeface="Mevorach" pitchFamily="2" charset="-79"/>
                <a:cs typeface="Mevorach" pitchFamily="2" charset="-79"/>
              </a:rPr>
              <a:t> וְהִכֵּיתִי אֶתְכֶם גַּם אָנִי שֶׁבַע עַל </a:t>
            </a:r>
            <a:r>
              <a:rPr lang="he-IL" sz="2400" dirty="0" err="1">
                <a:solidFill>
                  <a:schemeClr val="accent6">
                    <a:lumMod val="75000"/>
                  </a:schemeClr>
                </a:solidFill>
                <a:latin typeface="Mevorach" pitchFamily="2" charset="-79"/>
                <a:cs typeface="Mevorach" pitchFamily="2" charset="-79"/>
              </a:rPr>
              <a:t>חַטֹּאתֵיכֶם</a:t>
            </a:r>
            <a:r>
              <a:rPr lang="he-IL" sz="2400" dirty="0" smtClean="0">
                <a:solidFill>
                  <a:schemeClr val="accent6">
                    <a:lumMod val="75000"/>
                  </a:schemeClr>
                </a:solidFill>
                <a:latin typeface="Mevorach" pitchFamily="2" charset="-79"/>
                <a:cs typeface="Mevorach" pitchFamily="2" charset="-79"/>
              </a:rPr>
              <a:t>:</a:t>
            </a:r>
            <a:endParaRPr lang="en-US" sz="2400" dirty="0">
              <a:solidFill>
                <a:schemeClr val="accent6">
                  <a:lumMod val="75000"/>
                </a:schemeClr>
              </a:solidFill>
              <a:cs typeface="Mevorach" pitchFamily="2" charset="-79"/>
            </a:endParaRPr>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34645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lstStyle/>
          <a:p>
            <a:r>
              <a:rPr lang="he-IL" sz="6000" dirty="0" smtClean="0">
                <a:solidFill>
                  <a:prstClr val="black"/>
                </a:solidFill>
                <a:latin typeface="Choco" pitchFamily="2" charset="-79"/>
                <a:cs typeface="Choco" pitchFamily="2" charset="-79"/>
              </a:rPr>
              <a:t>יהואחז</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20</a:t>
            </a:fld>
            <a:endParaRPr lang="he-IL"/>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מעוגל 2"/>
          <p:cNvSpPr/>
          <p:nvPr/>
        </p:nvSpPr>
        <p:spPr>
          <a:xfrm>
            <a:off x="4716016" y="4653136"/>
            <a:ext cx="4104456" cy="1584175"/>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קבלת </a:t>
            </a:r>
            <a:r>
              <a:rPr lang="he-IL" sz="2400" b="1" dirty="0" smtClean="0">
                <a:solidFill>
                  <a:schemeClr val="tx1"/>
                </a:solidFill>
                <a:latin typeface="Choco" pitchFamily="2" charset="-79"/>
                <a:cs typeface="Choco" pitchFamily="2" charset="-79"/>
              </a:rPr>
              <a:t>הדין:</a:t>
            </a:r>
          </a:p>
          <a:p>
            <a:pPr algn="ctr"/>
            <a:r>
              <a:rPr lang="he-IL" sz="2400" dirty="0" smtClean="0">
                <a:solidFill>
                  <a:schemeClr val="tx1"/>
                </a:solidFill>
                <a:latin typeface="Choco" pitchFamily="2" charset="-79"/>
                <a:cs typeface="Choco" pitchFamily="2" charset="-79"/>
              </a:rPr>
              <a:t>קבלת שלטון מצרים ואי המלכת מלך עצמאי</a:t>
            </a:r>
            <a:endParaRPr lang="he-IL" sz="2400" dirty="0">
              <a:solidFill>
                <a:schemeClr val="tx1"/>
              </a:solidFill>
              <a:latin typeface="Choco" pitchFamily="2" charset="-79"/>
              <a:cs typeface="Choco" pitchFamily="2" charset="-79"/>
            </a:endParaRPr>
          </a:p>
        </p:txBody>
      </p:sp>
      <p:sp>
        <p:nvSpPr>
          <p:cNvPr id="4" name="מלבן מעוגל 3"/>
          <p:cNvSpPr/>
          <p:nvPr/>
        </p:nvSpPr>
        <p:spPr>
          <a:xfrm>
            <a:off x="539552" y="1196753"/>
            <a:ext cx="8136904" cy="2952327"/>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r>
              <a:rPr lang="he-IL" sz="2800" dirty="0" smtClean="0">
                <a:solidFill>
                  <a:srgbClr val="C00000"/>
                </a:solidFill>
                <a:latin typeface="Mevorach" pitchFamily="2" charset="-79"/>
                <a:cs typeface="Mevorach" pitchFamily="2" charset="-79"/>
              </a:rPr>
              <a:t>(</a:t>
            </a:r>
            <a:r>
              <a:rPr lang="he-IL" sz="2800" dirty="0" err="1">
                <a:solidFill>
                  <a:srgbClr val="C00000"/>
                </a:solidFill>
                <a:latin typeface="Mevorach" pitchFamily="2" charset="-79"/>
                <a:cs typeface="Mevorach" pitchFamily="2" charset="-79"/>
              </a:rPr>
              <a:t>כג</a:t>
            </a:r>
            <a:r>
              <a:rPr lang="he-IL" sz="2800" dirty="0">
                <a:solidFill>
                  <a:srgbClr val="C00000"/>
                </a:solidFill>
                <a:latin typeface="Mevorach" pitchFamily="2" charset="-79"/>
                <a:cs typeface="Mevorach" pitchFamily="2" charset="-79"/>
              </a:rPr>
              <a:t>) וַיֹּרוּ </a:t>
            </a:r>
            <a:r>
              <a:rPr lang="he-IL" sz="2800" dirty="0" err="1">
                <a:solidFill>
                  <a:srgbClr val="C00000"/>
                </a:solidFill>
                <a:latin typeface="Mevorach" pitchFamily="2" charset="-79"/>
                <a:cs typeface="Mevorach" pitchFamily="2" charset="-79"/>
              </a:rPr>
              <a:t>הַיֹּרִים</a:t>
            </a:r>
            <a:r>
              <a:rPr lang="he-IL" sz="2800" dirty="0">
                <a:solidFill>
                  <a:srgbClr val="C00000"/>
                </a:solidFill>
                <a:latin typeface="Mevorach" pitchFamily="2" charset="-79"/>
                <a:cs typeface="Mevorach" pitchFamily="2" charset="-79"/>
              </a:rPr>
              <a:t> לַמֶּלֶךְ יֹאשִׁיָּהוּ וַיֹּאמֶר הַמֶּלֶךְ לַעֲבָדָיו הַעֲבִירוּנִי כִּי </a:t>
            </a:r>
            <a:r>
              <a:rPr lang="he-IL" sz="2800" dirty="0" err="1">
                <a:solidFill>
                  <a:srgbClr val="C00000"/>
                </a:solidFill>
                <a:latin typeface="Mevorach" pitchFamily="2" charset="-79"/>
                <a:cs typeface="Mevorach" pitchFamily="2" charset="-79"/>
              </a:rPr>
              <a:t>הָחֳלֵיתִי</a:t>
            </a:r>
            <a:r>
              <a:rPr lang="he-IL" sz="2800" dirty="0">
                <a:solidFill>
                  <a:srgbClr val="C00000"/>
                </a:solidFill>
                <a:latin typeface="Mevorach" pitchFamily="2" charset="-79"/>
                <a:cs typeface="Mevorach" pitchFamily="2" charset="-79"/>
              </a:rPr>
              <a:t> מְאֹד</a:t>
            </a:r>
            <a:r>
              <a:rPr lang="he-IL" sz="2800" dirty="0" smtClean="0">
                <a:solidFill>
                  <a:srgbClr val="C00000"/>
                </a:solidFill>
                <a:latin typeface="Mevorach" pitchFamily="2" charset="-79"/>
                <a:cs typeface="Mevorach" pitchFamily="2" charset="-79"/>
              </a:rPr>
              <a:t>: (</a:t>
            </a:r>
            <a:r>
              <a:rPr lang="he-IL" sz="2800" dirty="0">
                <a:solidFill>
                  <a:srgbClr val="C00000"/>
                </a:solidFill>
                <a:latin typeface="Mevorach" pitchFamily="2" charset="-79"/>
                <a:cs typeface="Mevorach" pitchFamily="2" charset="-79"/>
              </a:rPr>
              <a:t>כד) וַיַּעֲבִירֻהוּ עֲבָדָיו מִן הַמֶּרְכָּבָה וַיַּרְכִּיבֻהוּ עַל רֶכֶב הַמִּשְׁנֶה אֲשֶׁר לוֹ וַיּוֹלִיכֻהוּ יְרוּשָׁלִַם וַיָּמָת וַיִּקָּבֵר בְּקִבְרוֹת </a:t>
            </a:r>
            <a:r>
              <a:rPr lang="he-IL" sz="2800" dirty="0" err="1">
                <a:solidFill>
                  <a:srgbClr val="C00000"/>
                </a:solidFill>
                <a:latin typeface="Mevorach" pitchFamily="2" charset="-79"/>
                <a:cs typeface="Mevorach" pitchFamily="2" charset="-79"/>
              </a:rPr>
              <a:t>אֲבֹתָיו</a:t>
            </a:r>
            <a:r>
              <a:rPr lang="he-IL" sz="2800" dirty="0">
                <a:solidFill>
                  <a:srgbClr val="C00000"/>
                </a:solidFill>
                <a:latin typeface="Mevorach" pitchFamily="2" charset="-79"/>
                <a:cs typeface="Mevorach" pitchFamily="2" charset="-79"/>
              </a:rPr>
              <a:t> וְכָל יְהוּדָה וִירוּשָׁלִַם מִתְאַבְּלִים עַל יֹאשִׁיָּהוּ: </a:t>
            </a:r>
            <a:endParaRPr lang="he-IL" sz="2800" dirty="0" smtClean="0">
              <a:solidFill>
                <a:srgbClr val="C00000"/>
              </a:solidFill>
              <a:latin typeface="Mevorach" pitchFamily="2" charset="-79"/>
              <a:cs typeface="Mevorach" pitchFamily="2" charset="-79"/>
            </a:endParaRPr>
          </a:p>
          <a:p>
            <a:pPr algn="ctr"/>
            <a:r>
              <a:rPr lang="he-IL" dirty="0">
                <a:solidFill>
                  <a:srgbClr val="C00000"/>
                </a:solidFill>
                <a:latin typeface="Mevorach" pitchFamily="2" charset="-79"/>
                <a:cs typeface="Mevorach" pitchFamily="2" charset="-79"/>
              </a:rPr>
              <a:t>דברי הימים ב פרק לה </a:t>
            </a:r>
          </a:p>
        </p:txBody>
      </p:sp>
      <p:sp>
        <p:nvSpPr>
          <p:cNvPr id="10" name="מלבן מעוגל 9"/>
          <p:cNvSpPr/>
          <p:nvPr/>
        </p:nvSpPr>
        <p:spPr>
          <a:xfrm>
            <a:off x="489946" y="4663844"/>
            <a:ext cx="4082054" cy="1573467"/>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אי קבלת </a:t>
            </a:r>
            <a:r>
              <a:rPr lang="he-IL" sz="2400" b="1" dirty="0" smtClean="0">
                <a:solidFill>
                  <a:schemeClr val="tx1"/>
                </a:solidFill>
                <a:latin typeface="Choco" pitchFamily="2" charset="-79"/>
                <a:cs typeface="Choco" pitchFamily="2" charset="-79"/>
              </a:rPr>
              <a:t>הדין:</a:t>
            </a:r>
          </a:p>
          <a:p>
            <a:pPr algn="ctr"/>
            <a:r>
              <a:rPr lang="he-IL" sz="2400" dirty="0" smtClean="0">
                <a:solidFill>
                  <a:schemeClr val="tx1"/>
                </a:solidFill>
                <a:latin typeface="Choco" pitchFamily="2" charset="-79"/>
                <a:cs typeface="Choco" pitchFamily="2" charset="-79"/>
              </a:rPr>
              <a:t>חתירה לשלטון עצמאי והמלכת מלך נוסף, למרות הנבואה בימי יאשיהו</a:t>
            </a:r>
            <a:endParaRPr lang="he-IL" sz="2400" dirty="0">
              <a:solidFill>
                <a:schemeClr val="tx1"/>
              </a:solidFill>
              <a:latin typeface="Choco" pitchFamily="2" charset="-79"/>
              <a:cs typeface="Choco" pitchFamily="2" charset="-79"/>
            </a:endParaRPr>
          </a:p>
        </p:txBody>
      </p:sp>
    </p:spTree>
    <p:extLst>
      <p:ext uri="{BB962C8B-B14F-4D97-AF65-F5344CB8AC3E}">
        <p14:creationId xmlns:p14="http://schemas.microsoft.com/office/powerpoint/2010/main" val="26370967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lstStyle/>
          <a:p>
            <a:r>
              <a:rPr lang="he-IL" sz="6000" dirty="0" smtClean="0">
                <a:solidFill>
                  <a:prstClr val="black"/>
                </a:solidFill>
                <a:latin typeface="Choco" pitchFamily="2" charset="-79"/>
                <a:cs typeface="Choco" pitchFamily="2" charset="-79"/>
              </a:rPr>
              <a:t>יהואחז</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21</a:t>
            </a:fld>
            <a:endParaRPr lang="he-IL"/>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מלבן מעוגל 3"/>
          <p:cNvSpPr/>
          <p:nvPr/>
        </p:nvSpPr>
        <p:spPr>
          <a:xfrm>
            <a:off x="539552" y="1196753"/>
            <a:ext cx="8136904" cy="2952327"/>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r>
              <a:rPr lang="he-IL" sz="2800" dirty="0" smtClean="0">
                <a:solidFill>
                  <a:srgbClr val="C00000"/>
                </a:solidFill>
                <a:latin typeface="Mevorach" pitchFamily="2" charset="-79"/>
                <a:cs typeface="Mevorach" pitchFamily="2" charset="-79"/>
              </a:rPr>
              <a:t>(</a:t>
            </a:r>
            <a:r>
              <a:rPr lang="he-IL" sz="2800" dirty="0" err="1">
                <a:solidFill>
                  <a:srgbClr val="C00000"/>
                </a:solidFill>
                <a:latin typeface="Mevorach" pitchFamily="2" charset="-79"/>
                <a:cs typeface="Mevorach" pitchFamily="2" charset="-79"/>
              </a:rPr>
              <a:t>כג</a:t>
            </a:r>
            <a:r>
              <a:rPr lang="he-IL" sz="2800" dirty="0">
                <a:solidFill>
                  <a:srgbClr val="C00000"/>
                </a:solidFill>
                <a:latin typeface="Mevorach" pitchFamily="2" charset="-79"/>
                <a:cs typeface="Mevorach" pitchFamily="2" charset="-79"/>
              </a:rPr>
              <a:t>) וַיֹּרוּ </a:t>
            </a:r>
            <a:r>
              <a:rPr lang="he-IL" sz="2800" dirty="0" err="1">
                <a:solidFill>
                  <a:srgbClr val="C00000"/>
                </a:solidFill>
                <a:latin typeface="Mevorach" pitchFamily="2" charset="-79"/>
                <a:cs typeface="Mevorach" pitchFamily="2" charset="-79"/>
              </a:rPr>
              <a:t>הַיֹּרִים</a:t>
            </a:r>
            <a:r>
              <a:rPr lang="he-IL" sz="2800" dirty="0">
                <a:solidFill>
                  <a:srgbClr val="C00000"/>
                </a:solidFill>
                <a:latin typeface="Mevorach" pitchFamily="2" charset="-79"/>
                <a:cs typeface="Mevorach" pitchFamily="2" charset="-79"/>
              </a:rPr>
              <a:t> לַמֶּלֶךְ יֹאשִׁיָּהוּ וַיֹּאמֶר הַמֶּלֶךְ לַעֲבָדָיו הַעֲבִירוּנִי כִּי </a:t>
            </a:r>
            <a:r>
              <a:rPr lang="he-IL" sz="2800" dirty="0" err="1">
                <a:solidFill>
                  <a:srgbClr val="C00000"/>
                </a:solidFill>
                <a:latin typeface="Mevorach" pitchFamily="2" charset="-79"/>
                <a:cs typeface="Mevorach" pitchFamily="2" charset="-79"/>
              </a:rPr>
              <a:t>הָחֳלֵיתִי</a:t>
            </a:r>
            <a:r>
              <a:rPr lang="he-IL" sz="2800" dirty="0">
                <a:solidFill>
                  <a:srgbClr val="C00000"/>
                </a:solidFill>
                <a:latin typeface="Mevorach" pitchFamily="2" charset="-79"/>
                <a:cs typeface="Mevorach" pitchFamily="2" charset="-79"/>
              </a:rPr>
              <a:t> מְאֹד</a:t>
            </a:r>
            <a:r>
              <a:rPr lang="he-IL" sz="2800" dirty="0" smtClean="0">
                <a:solidFill>
                  <a:srgbClr val="C00000"/>
                </a:solidFill>
                <a:latin typeface="Mevorach" pitchFamily="2" charset="-79"/>
                <a:cs typeface="Mevorach" pitchFamily="2" charset="-79"/>
              </a:rPr>
              <a:t>: (</a:t>
            </a:r>
            <a:r>
              <a:rPr lang="he-IL" sz="2800" dirty="0">
                <a:solidFill>
                  <a:srgbClr val="C00000"/>
                </a:solidFill>
                <a:latin typeface="Mevorach" pitchFamily="2" charset="-79"/>
                <a:cs typeface="Mevorach" pitchFamily="2" charset="-79"/>
              </a:rPr>
              <a:t>כד) וַיַּעֲבִירֻהוּ עֲבָדָיו מִן הַמֶּרְכָּבָה וַיַּרְכִּיבֻהוּ עַל רֶכֶב הַמִּשְׁנֶה אֲשֶׁר לוֹ וַיּוֹלִיכֻהוּ יְרוּשָׁלִַם וַיָּמָת וַיִּקָּבֵר בְּקִבְרוֹת </a:t>
            </a:r>
            <a:r>
              <a:rPr lang="he-IL" sz="2800" dirty="0" err="1">
                <a:solidFill>
                  <a:srgbClr val="C00000"/>
                </a:solidFill>
                <a:latin typeface="Mevorach" pitchFamily="2" charset="-79"/>
                <a:cs typeface="Mevorach" pitchFamily="2" charset="-79"/>
              </a:rPr>
              <a:t>אֲבֹתָיו</a:t>
            </a:r>
            <a:r>
              <a:rPr lang="he-IL" sz="2800" dirty="0">
                <a:solidFill>
                  <a:srgbClr val="C00000"/>
                </a:solidFill>
                <a:latin typeface="Mevorach" pitchFamily="2" charset="-79"/>
                <a:cs typeface="Mevorach" pitchFamily="2" charset="-79"/>
              </a:rPr>
              <a:t> וְכָל יְהוּדָה וִירוּשָׁלִַם מִתְאַבְּלִים עַל יֹאשִׁיָּהוּ: </a:t>
            </a:r>
            <a:endParaRPr lang="he-IL" sz="2800" dirty="0" smtClean="0">
              <a:solidFill>
                <a:srgbClr val="C00000"/>
              </a:solidFill>
              <a:latin typeface="Mevorach" pitchFamily="2" charset="-79"/>
              <a:cs typeface="Mevorach" pitchFamily="2" charset="-79"/>
            </a:endParaRPr>
          </a:p>
          <a:p>
            <a:pPr algn="ctr"/>
            <a:r>
              <a:rPr lang="he-IL" dirty="0">
                <a:solidFill>
                  <a:srgbClr val="C00000"/>
                </a:solidFill>
                <a:latin typeface="Mevorach" pitchFamily="2" charset="-79"/>
                <a:cs typeface="Mevorach" pitchFamily="2" charset="-79"/>
              </a:rPr>
              <a:t>דברי הימים ב פרק לה </a:t>
            </a:r>
          </a:p>
        </p:txBody>
      </p:sp>
      <p:sp>
        <p:nvSpPr>
          <p:cNvPr id="10" name="מלבן מעוגל 9"/>
          <p:cNvSpPr/>
          <p:nvPr/>
        </p:nvSpPr>
        <p:spPr>
          <a:xfrm>
            <a:off x="1547664" y="4509120"/>
            <a:ext cx="5904656" cy="201742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אי קבלת </a:t>
            </a:r>
            <a:r>
              <a:rPr lang="he-IL" sz="2400" b="1" dirty="0" smtClean="0">
                <a:solidFill>
                  <a:schemeClr val="tx1"/>
                </a:solidFill>
                <a:latin typeface="Choco" pitchFamily="2" charset="-79"/>
                <a:cs typeface="Choco" pitchFamily="2" charset="-79"/>
              </a:rPr>
              <a:t>הדין:</a:t>
            </a:r>
            <a:endParaRPr lang="he-IL" sz="2400" dirty="0">
              <a:solidFill>
                <a:schemeClr val="tx1"/>
              </a:solidFill>
              <a:latin typeface="Choco" pitchFamily="2" charset="-79"/>
              <a:cs typeface="Choco" pitchFamily="2" charset="-79"/>
            </a:endParaRPr>
          </a:p>
          <a:p>
            <a:pPr algn="ctr"/>
            <a:r>
              <a:rPr lang="he-IL" sz="2800" dirty="0">
                <a:solidFill>
                  <a:schemeClr val="tx1"/>
                </a:solidFill>
                <a:latin typeface="Mevorach" pitchFamily="2" charset="-79"/>
                <a:cs typeface="Mevorach" pitchFamily="2" charset="-79"/>
              </a:rPr>
              <a:t>(א) </a:t>
            </a:r>
            <a:r>
              <a:rPr lang="he-IL" sz="2800" dirty="0" err="1">
                <a:solidFill>
                  <a:schemeClr val="tx1"/>
                </a:solidFill>
                <a:latin typeface="Mevorach" pitchFamily="2" charset="-79"/>
                <a:cs typeface="Mevorach" pitchFamily="2" charset="-79"/>
              </a:rPr>
              <a:t>וַיִּקְחו</a:t>
            </a:r>
            <a:r>
              <a:rPr lang="he-IL" sz="2800" dirty="0">
                <a:solidFill>
                  <a:schemeClr val="tx1"/>
                </a:solidFill>
                <a:latin typeface="Mevorach" pitchFamily="2" charset="-79"/>
                <a:cs typeface="Mevorach" pitchFamily="2" charset="-79"/>
              </a:rPr>
              <a:t>ּ עַם הָאָרֶץ אֶת יְהוֹאָחָז בֶּן יֹאשִׁיָּהוּ וַיַּמְלִיכֻהוּ תַחַת אָבִיו בִּירוּשָׁלִָם</a:t>
            </a:r>
            <a:r>
              <a:rPr lang="he-IL" sz="2800" dirty="0" smtClean="0">
                <a:solidFill>
                  <a:schemeClr val="tx1"/>
                </a:solidFill>
                <a:latin typeface="Mevorach" pitchFamily="2" charset="-79"/>
                <a:cs typeface="Mevorach" pitchFamily="2" charset="-79"/>
              </a:rPr>
              <a:t>:</a:t>
            </a:r>
          </a:p>
          <a:p>
            <a:pPr algn="ctr"/>
            <a:r>
              <a:rPr lang="he-IL" dirty="0" smtClean="0">
                <a:solidFill>
                  <a:schemeClr val="tx1"/>
                </a:solidFill>
                <a:latin typeface="Mevorach" pitchFamily="2" charset="-79"/>
                <a:cs typeface="Mevorach" pitchFamily="2" charset="-79"/>
              </a:rPr>
              <a:t>דברי הימים ב פרק לו</a:t>
            </a:r>
            <a:endParaRPr lang="he-IL" dirty="0">
              <a:solidFill>
                <a:schemeClr val="tx1"/>
              </a:solidFill>
              <a:latin typeface="Mevorach" pitchFamily="2" charset="-79"/>
              <a:cs typeface="Mevorach" pitchFamily="2" charset="-79"/>
            </a:endParaRPr>
          </a:p>
        </p:txBody>
      </p:sp>
    </p:spTree>
    <p:extLst>
      <p:ext uri="{BB962C8B-B14F-4D97-AF65-F5344CB8AC3E}">
        <p14:creationId xmlns:p14="http://schemas.microsoft.com/office/powerpoint/2010/main" val="1609782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חץ שמאלה 7"/>
          <p:cNvSpPr/>
          <p:nvPr/>
        </p:nvSpPr>
        <p:spPr>
          <a:xfrm rot="2911046">
            <a:off x="5894908" y="32220"/>
            <a:ext cx="1126566" cy="72008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 name="מלבן 2"/>
          <p:cNvSpPr/>
          <p:nvPr/>
        </p:nvSpPr>
        <p:spPr>
          <a:xfrm>
            <a:off x="6215306" y="999019"/>
            <a:ext cx="1390124"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יאשיהו</a:t>
            </a:r>
            <a:endParaRPr lang="he-IL" sz="4000" dirty="0"/>
          </a:p>
        </p:txBody>
      </p:sp>
      <p:sp>
        <p:nvSpPr>
          <p:cNvPr id="9" name="חץ שמאלה 8"/>
          <p:cNvSpPr/>
          <p:nvPr/>
        </p:nvSpPr>
        <p:spPr>
          <a:xfrm rot="18898123">
            <a:off x="5479635" y="769599"/>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5448108" y="1706905"/>
            <a:ext cx="146226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יהואחז</a:t>
            </a:r>
            <a:endParaRPr lang="he-IL" sz="4000" dirty="0"/>
          </a:p>
        </p:txBody>
      </p:sp>
      <p:sp>
        <p:nvSpPr>
          <p:cNvPr id="11" name="חץ שמאלה 10"/>
          <p:cNvSpPr/>
          <p:nvPr/>
        </p:nvSpPr>
        <p:spPr>
          <a:xfrm rot="18898123">
            <a:off x="4615539" y="1561687"/>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4" name="מלבן 23"/>
          <p:cNvSpPr/>
          <p:nvPr/>
        </p:nvSpPr>
        <p:spPr>
          <a:xfrm>
            <a:off x="6907284" y="239143"/>
            <a:ext cx="1645002"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רחבעם</a:t>
            </a:r>
            <a:endParaRPr lang="he-IL" sz="4000" dirty="0"/>
          </a:p>
        </p:txBody>
      </p:sp>
      <p:pic>
        <p:nvPicPr>
          <p:cNvPr id="2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95563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lstStyle/>
          <a:p>
            <a:r>
              <a:rPr lang="he-IL" sz="6000" dirty="0" smtClean="0">
                <a:solidFill>
                  <a:prstClr val="black"/>
                </a:solidFill>
                <a:latin typeface="Choco" pitchFamily="2" charset="-79"/>
                <a:cs typeface="Choco" pitchFamily="2" charset="-79"/>
              </a:rPr>
              <a:t>יהויקים</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23</a:t>
            </a:fld>
            <a:endParaRPr lang="he-IL"/>
          </a:p>
        </p:txBody>
      </p:sp>
      <p:sp>
        <p:nvSpPr>
          <p:cNvPr id="5" name="מגילה אנכית 4"/>
          <p:cNvSpPr/>
          <p:nvPr/>
        </p:nvSpPr>
        <p:spPr>
          <a:xfrm>
            <a:off x="611560" y="1412776"/>
            <a:ext cx="7848872" cy="5040560"/>
          </a:xfrm>
          <a:prstGeom prst="verticalScroll">
            <a:avLst/>
          </a:prstGeom>
          <a:blipFill>
            <a:blip r:embed="rId2"/>
            <a:tile tx="0" ty="0" sx="100000" sy="100000" flip="none" algn="tl"/>
          </a:bli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800" dirty="0" smtClean="0">
                <a:solidFill>
                  <a:srgbClr val="C00000"/>
                </a:solidFill>
                <a:latin typeface="Mevorach" pitchFamily="2" charset="-79"/>
                <a:cs typeface="Mevorach" pitchFamily="2" charset="-79"/>
              </a:rPr>
              <a:t>(ו) וְעַתָּה אָנֹכִי נָתַתִּי אֶת כָּל הָאֲרָצוֹת הָאֵלֶּה בְּיַד </a:t>
            </a:r>
            <a:r>
              <a:rPr lang="he-IL" sz="2800" dirty="0" err="1" smtClean="0">
                <a:solidFill>
                  <a:srgbClr val="C00000"/>
                </a:solidFill>
                <a:latin typeface="Mevorach" pitchFamily="2" charset="-79"/>
                <a:cs typeface="Mevorach" pitchFamily="2" charset="-79"/>
              </a:rPr>
              <a:t>נְבוּכַדְנֶאצַּר</a:t>
            </a:r>
            <a:r>
              <a:rPr lang="he-IL" sz="2800" dirty="0" smtClean="0">
                <a:solidFill>
                  <a:srgbClr val="C00000"/>
                </a:solidFill>
                <a:latin typeface="Mevorach" pitchFamily="2" charset="-79"/>
                <a:cs typeface="Mevorach" pitchFamily="2" charset="-79"/>
              </a:rPr>
              <a:t> מֶלֶךְ בָּבֶל עַבְדִּי וְגַם אֶת חַיַּת הַשָּׂדֶה נָתַתִּי לוֹ לְעָבְדוֹ: (ז) וְעָבְדוּ אֹתוֹ כָּל </a:t>
            </a:r>
            <a:r>
              <a:rPr lang="he-IL" sz="2800" dirty="0" err="1" smtClean="0">
                <a:solidFill>
                  <a:srgbClr val="C00000"/>
                </a:solidFill>
                <a:latin typeface="Mevorach" pitchFamily="2" charset="-79"/>
                <a:cs typeface="Mevorach" pitchFamily="2" charset="-79"/>
              </a:rPr>
              <a:t>הַגּוֹיִם</a:t>
            </a:r>
            <a:r>
              <a:rPr lang="he-IL" sz="2800" dirty="0" smtClean="0">
                <a:solidFill>
                  <a:srgbClr val="C00000"/>
                </a:solidFill>
                <a:latin typeface="Mevorach" pitchFamily="2" charset="-79"/>
                <a:cs typeface="Mevorach" pitchFamily="2" charset="-79"/>
              </a:rPr>
              <a:t> וְאֶת בְּנוֹ וְאֶת בֶּן בְּנוֹ עַד בֹּא עֵת אַרְצוֹ ... (ח) וְהָיָה הַגּוֹי וְהַמַּמְלָכָה אֲשֶׁר לֹא יַעַבְדוּ אֹתוֹ אֶת </a:t>
            </a:r>
            <a:r>
              <a:rPr lang="he-IL" sz="2800" dirty="0" err="1" smtClean="0">
                <a:solidFill>
                  <a:srgbClr val="C00000"/>
                </a:solidFill>
                <a:latin typeface="Mevorach" pitchFamily="2" charset="-79"/>
                <a:cs typeface="Mevorach" pitchFamily="2" charset="-79"/>
              </a:rPr>
              <a:t>נְבוּכַדְנֶאצַּר</a:t>
            </a:r>
            <a:r>
              <a:rPr lang="he-IL" sz="2800" dirty="0" smtClean="0">
                <a:solidFill>
                  <a:srgbClr val="C00000"/>
                </a:solidFill>
                <a:latin typeface="Mevorach" pitchFamily="2" charset="-79"/>
                <a:cs typeface="Mevorach" pitchFamily="2" charset="-79"/>
              </a:rPr>
              <a:t> מֶלֶךְ בָּבֶל וְאֵת אֲשֶׁר לֹא </a:t>
            </a:r>
            <a:r>
              <a:rPr lang="he-IL" sz="2800" dirty="0" err="1" smtClean="0">
                <a:solidFill>
                  <a:srgbClr val="C00000"/>
                </a:solidFill>
                <a:latin typeface="Mevorach" pitchFamily="2" charset="-79"/>
                <a:cs typeface="Mevorach" pitchFamily="2" charset="-79"/>
              </a:rPr>
              <a:t>יִתֵּן</a:t>
            </a:r>
            <a:r>
              <a:rPr lang="he-IL" sz="2800" dirty="0" smtClean="0">
                <a:solidFill>
                  <a:srgbClr val="C00000"/>
                </a:solidFill>
                <a:latin typeface="Mevorach" pitchFamily="2" charset="-79"/>
                <a:cs typeface="Mevorach" pitchFamily="2" charset="-79"/>
              </a:rPr>
              <a:t> אֶת </a:t>
            </a:r>
            <a:r>
              <a:rPr lang="he-IL" sz="2800" dirty="0" err="1" smtClean="0">
                <a:solidFill>
                  <a:srgbClr val="C00000"/>
                </a:solidFill>
                <a:latin typeface="Mevorach" pitchFamily="2" charset="-79"/>
                <a:cs typeface="Mevorach" pitchFamily="2" charset="-79"/>
              </a:rPr>
              <a:t>צַוָּארו</a:t>
            </a:r>
            <a:r>
              <a:rPr lang="he-IL" sz="2800" dirty="0" smtClean="0">
                <a:solidFill>
                  <a:srgbClr val="C00000"/>
                </a:solidFill>
                <a:latin typeface="Mevorach" pitchFamily="2" charset="-79"/>
                <a:cs typeface="Mevorach" pitchFamily="2" charset="-79"/>
              </a:rPr>
              <a:t>ֹ בְּעֹל מֶלֶךְ בָּבֶל בַּחֶרֶב וּבָרָעָב וּבַדֶּבֶר אֶפְקֹד עַל הַגּוֹי הַהוּא נְאֻם </a:t>
            </a:r>
            <a:r>
              <a:rPr lang="he-IL" sz="2800" dirty="0" err="1" smtClean="0">
                <a:solidFill>
                  <a:srgbClr val="C00000"/>
                </a:solidFill>
                <a:latin typeface="Mevorach" pitchFamily="2" charset="-79"/>
                <a:cs typeface="Mevorach" pitchFamily="2" charset="-79"/>
              </a:rPr>
              <a:t>יְקֹוָק</a:t>
            </a:r>
            <a:r>
              <a:rPr lang="he-IL" sz="2800" dirty="0" smtClean="0">
                <a:solidFill>
                  <a:srgbClr val="C00000"/>
                </a:solidFill>
                <a:latin typeface="Mevorach" pitchFamily="2" charset="-79"/>
                <a:cs typeface="Mevorach" pitchFamily="2" charset="-79"/>
              </a:rPr>
              <a:t> עַד תֻּמִּי אֹתָם בְּיָדוֹ:</a:t>
            </a:r>
          </a:p>
          <a:p>
            <a:pPr algn="ctr"/>
            <a:r>
              <a:rPr lang="he-IL" dirty="0" smtClean="0">
                <a:solidFill>
                  <a:srgbClr val="C00000"/>
                </a:solidFill>
                <a:latin typeface="Mevorach" pitchFamily="2" charset="-79"/>
                <a:cs typeface="Mevorach" pitchFamily="2" charset="-79"/>
              </a:rPr>
              <a:t>ירמיה פרק </a:t>
            </a:r>
            <a:r>
              <a:rPr lang="he-IL" dirty="0" err="1" smtClean="0">
                <a:solidFill>
                  <a:srgbClr val="C00000"/>
                </a:solidFill>
                <a:latin typeface="Mevorach" pitchFamily="2" charset="-79"/>
                <a:cs typeface="Mevorach" pitchFamily="2" charset="-79"/>
              </a:rPr>
              <a:t>כז</a:t>
            </a:r>
            <a:endParaRPr lang="he-IL" dirty="0" smtClean="0">
              <a:solidFill>
                <a:srgbClr val="C00000"/>
              </a:solidFill>
              <a:latin typeface="Mevorach" pitchFamily="2" charset="-79"/>
              <a:cs typeface="Mevorach" pitchFamily="2" charset="-79"/>
            </a:endParaRP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67648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lstStyle/>
          <a:p>
            <a:r>
              <a:rPr lang="he-IL" sz="6000" dirty="0" smtClean="0">
                <a:solidFill>
                  <a:prstClr val="black"/>
                </a:solidFill>
                <a:latin typeface="Choco" pitchFamily="2" charset="-79"/>
                <a:cs typeface="Choco" pitchFamily="2" charset="-79"/>
              </a:rPr>
              <a:t>יהויקים</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24</a:t>
            </a:fld>
            <a:endParaRPr lang="he-IL"/>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מעוגל 2"/>
          <p:cNvSpPr/>
          <p:nvPr/>
        </p:nvSpPr>
        <p:spPr>
          <a:xfrm>
            <a:off x="2652587" y="3284984"/>
            <a:ext cx="4104456" cy="1296143"/>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קבלת הדין</a:t>
            </a:r>
            <a:r>
              <a:rPr lang="he-IL" sz="2400" b="1" dirty="0" smtClean="0">
                <a:solidFill>
                  <a:schemeClr val="tx1"/>
                </a:solidFill>
                <a:latin typeface="Choco" pitchFamily="2" charset="-79"/>
                <a:cs typeface="Choco" pitchFamily="2" charset="-79"/>
              </a:rPr>
              <a:t>:</a:t>
            </a:r>
          </a:p>
          <a:p>
            <a:pPr algn="ctr"/>
            <a:r>
              <a:rPr lang="he-IL" sz="2400" dirty="0" smtClean="0">
                <a:solidFill>
                  <a:schemeClr val="tx1"/>
                </a:solidFill>
                <a:latin typeface="Choco" pitchFamily="2" charset="-79"/>
                <a:cs typeface="Choco" pitchFamily="2" charset="-79"/>
              </a:rPr>
              <a:t>המשך עבדות למלך בבל </a:t>
            </a:r>
            <a:endParaRPr lang="he-IL" sz="2400" b="1" dirty="0">
              <a:solidFill>
                <a:schemeClr val="tx1"/>
              </a:solidFill>
              <a:latin typeface="Choco" pitchFamily="2" charset="-79"/>
              <a:cs typeface="Choco" pitchFamily="2" charset="-79"/>
            </a:endParaRPr>
          </a:p>
        </p:txBody>
      </p:sp>
      <p:sp>
        <p:nvSpPr>
          <p:cNvPr id="4" name="מלבן מעוגל 3"/>
          <p:cNvSpPr/>
          <p:nvPr/>
        </p:nvSpPr>
        <p:spPr>
          <a:xfrm>
            <a:off x="449558" y="1484784"/>
            <a:ext cx="8136904" cy="1512168"/>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r>
              <a:rPr lang="he-IL" sz="2800" dirty="0">
                <a:solidFill>
                  <a:srgbClr val="C00000"/>
                </a:solidFill>
                <a:latin typeface="Mevorach" pitchFamily="2" charset="-79"/>
                <a:cs typeface="Mevorach" pitchFamily="2" charset="-79"/>
              </a:rPr>
              <a:t>(א) בְּיָמָיו עָלָה </a:t>
            </a:r>
            <a:r>
              <a:rPr lang="he-IL" sz="2800" dirty="0" err="1">
                <a:solidFill>
                  <a:srgbClr val="C00000"/>
                </a:solidFill>
                <a:latin typeface="Mevorach" pitchFamily="2" charset="-79"/>
                <a:cs typeface="Mevorach" pitchFamily="2" charset="-79"/>
              </a:rPr>
              <a:t>נְבֻכַדְנֶאצַּר</a:t>
            </a:r>
            <a:r>
              <a:rPr lang="he-IL" sz="2800" dirty="0">
                <a:solidFill>
                  <a:srgbClr val="C00000"/>
                </a:solidFill>
                <a:latin typeface="Mevorach" pitchFamily="2" charset="-79"/>
                <a:cs typeface="Mevorach" pitchFamily="2" charset="-79"/>
              </a:rPr>
              <a:t> מֶלֶךְ בָּבֶל וַיְהִי לוֹ יְהוֹיָקִים עֶבֶד שָׁלֹשׁ </a:t>
            </a:r>
            <a:r>
              <a:rPr lang="he-IL" sz="2800" dirty="0" smtClean="0">
                <a:solidFill>
                  <a:srgbClr val="C00000"/>
                </a:solidFill>
                <a:latin typeface="Mevorach" pitchFamily="2" charset="-79"/>
                <a:cs typeface="Mevorach" pitchFamily="2" charset="-79"/>
              </a:rPr>
              <a:t>שָׁנִים...</a:t>
            </a:r>
          </a:p>
          <a:p>
            <a:pPr algn="ctr"/>
            <a:r>
              <a:rPr lang="he-IL" dirty="0" smtClean="0">
                <a:solidFill>
                  <a:srgbClr val="C00000"/>
                </a:solidFill>
                <a:latin typeface="Mevorach" pitchFamily="2" charset="-79"/>
                <a:cs typeface="Mevorach" pitchFamily="2" charset="-79"/>
              </a:rPr>
              <a:t>מלכים ב פרק כד </a:t>
            </a:r>
          </a:p>
          <a:p>
            <a:pPr algn="ctr"/>
            <a:endParaRPr lang="he-IL" dirty="0" smtClean="0">
              <a:solidFill>
                <a:srgbClr val="C00000"/>
              </a:solidFill>
              <a:latin typeface="Mevorach" pitchFamily="2" charset="-79"/>
              <a:cs typeface="Mevorach" pitchFamily="2" charset="-79"/>
            </a:endParaRPr>
          </a:p>
        </p:txBody>
      </p:sp>
      <p:sp>
        <p:nvSpPr>
          <p:cNvPr id="10" name="מלבן מעוגל 9"/>
          <p:cNvSpPr/>
          <p:nvPr/>
        </p:nvSpPr>
        <p:spPr>
          <a:xfrm>
            <a:off x="2652587" y="4725145"/>
            <a:ext cx="4082054" cy="1296143"/>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אי קבלת הדין</a:t>
            </a:r>
            <a:r>
              <a:rPr lang="he-IL" sz="2400" b="1" dirty="0" smtClean="0">
                <a:solidFill>
                  <a:schemeClr val="tx1"/>
                </a:solidFill>
                <a:latin typeface="Choco" pitchFamily="2" charset="-79"/>
                <a:cs typeface="Choco" pitchFamily="2" charset="-79"/>
              </a:rPr>
              <a:t>:</a:t>
            </a:r>
            <a:endParaRPr lang="he-IL" sz="2400" b="1" dirty="0">
              <a:solidFill>
                <a:schemeClr val="tx1"/>
              </a:solidFill>
              <a:latin typeface="Choco" pitchFamily="2" charset="-79"/>
              <a:cs typeface="Choco" pitchFamily="2" charset="-79"/>
            </a:endParaRPr>
          </a:p>
          <a:p>
            <a:pPr algn="ctr"/>
            <a:r>
              <a:rPr lang="he-IL" sz="2400" dirty="0" smtClean="0">
                <a:solidFill>
                  <a:schemeClr val="tx1"/>
                </a:solidFill>
                <a:latin typeface="Choco" pitchFamily="2" charset="-79"/>
                <a:cs typeface="Choco" pitchFamily="2" charset="-79"/>
              </a:rPr>
              <a:t>מרידה בבבל וחתירה לעצמאות מדינית, למרות הנבואה</a:t>
            </a:r>
            <a:endParaRPr lang="he-IL" sz="2400" dirty="0">
              <a:solidFill>
                <a:schemeClr val="tx1"/>
              </a:solidFill>
              <a:latin typeface="Choco" pitchFamily="2" charset="-79"/>
              <a:cs typeface="Choco" pitchFamily="2" charset="-79"/>
            </a:endParaRPr>
          </a:p>
        </p:txBody>
      </p:sp>
    </p:spTree>
    <p:extLst>
      <p:ext uri="{BB962C8B-B14F-4D97-AF65-F5344CB8AC3E}">
        <p14:creationId xmlns:p14="http://schemas.microsoft.com/office/powerpoint/2010/main" val="19044146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lstStyle/>
          <a:p>
            <a:r>
              <a:rPr lang="he-IL" sz="6000" dirty="0" smtClean="0">
                <a:solidFill>
                  <a:prstClr val="black"/>
                </a:solidFill>
                <a:latin typeface="Choco" pitchFamily="2" charset="-79"/>
                <a:cs typeface="Choco" pitchFamily="2" charset="-79"/>
              </a:rPr>
              <a:t>יהויקים</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25</a:t>
            </a:fld>
            <a:endParaRPr lang="he-IL"/>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מלבן מעוגל 9"/>
          <p:cNvSpPr/>
          <p:nvPr/>
        </p:nvSpPr>
        <p:spPr>
          <a:xfrm>
            <a:off x="2566977" y="3931860"/>
            <a:ext cx="4082054" cy="1369348"/>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אי קבלת הדין</a:t>
            </a:r>
            <a:r>
              <a:rPr lang="he-IL" sz="2400" b="1" dirty="0" smtClean="0">
                <a:solidFill>
                  <a:schemeClr val="tx1"/>
                </a:solidFill>
                <a:latin typeface="Choco" pitchFamily="2" charset="-79"/>
                <a:cs typeface="Choco" pitchFamily="2" charset="-79"/>
              </a:rPr>
              <a:t>:</a:t>
            </a:r>
            <a:endParaRPr lang="he-IL" sz="2400" b="1" dirty="0">
              <a:solidFill>
                <a:schemeClr val="tx1"/>
              </a:solidFill>
              <a:latin typeface="Choco" pitchFamily="2" charset="-79"/>
              <a:cs typeface="Choco" pitchFamily="2" charset="-79"/>
            </a:endParaRPr>
          </a:p>
          <a:p>
            <a:pPr algn="ctr"/>
            <a:r>
              <a:rPr lang="he-IL" sz="2800" dirty="0">
                <a:solidFill>
                  <a:schemeClr val="tx1"/>
                </a:solidFill>
                <a:latin typeface="Mevorach" pitchFamily="2" charset="-79"/>
                <a:cs typeface="Mevorach" pitchFamily="2" charset="-79"/>
              </a:rPr>
              <a:t>...וַיָּשָׁב </a:t>
            </a:r>
            <a:r>
              <a:rPr lang="he-IL" sz="2800" dirty="0" err="1">
                <a:solidFill>
                  <a:schemeClr val="tx1"/>
                </a:solidFill>
                <a:latin typeface="Mevorach" pitchFamily="2" charset="-79"/>
                <a:cs typeface="Mevorach" pitchFamily="2" charset="-79"/>
              </a:rPr>
              <a:t>וַיִּמְרָד</a:t>
            </a:r>
            <a:r>
              <a:rPr lang="he-IL" sz="2800" dirty="0">
                <a:solidFill>
                  <a:schemeClr val="tx1"/>
                </a:solidFill>
                <a:latin typeface="Mevorach" pitchFamily="2" charset="-79"/>
                <a:cs typeface="Mevorach" pitchFamily="2" charset="-79"/>
              </a:rPr>
              <a:t> </a:t>
            </a:r>
            <a:r>
              <a:rPr lang="he-IL" sz="2800" dirty="0" smtClean="0">
                <a:solidFill>
                  <a:schemeClr val="tx1"/>
                </a:solidFill>
                <a:latin typeface="Mevorach" pitchFamily="2" charset="-79"/>
                <a:cs typeface="Mevorach" pitchFamily="2" charset="-79"/>
              </a:rPr>
              <a:t>בּוֹ</a:t>
            </a:r>
            <a:endParaRPr lang="he-IL" sz="2800" dirty="0">
              <a:solidFill>
                <a:schemeClr val="tx1"/>
              </a:solidFill>
              <a:latin typeface="Mevorach" pitchFamily="2" charset="-79"/>
              <a:cs typeface="Mevorach" pitchFamily="2" charset="-79"/>
            </a:endParaRPr>
          </a:p>
        </p:txBody>
      </p:sp>
      <p:sp>
        <p:nvSpPr>
          <p:cNvPr id="9" name="מלבן מעוגל 8"/>
          <p:cNvSpPr/>
          <p:nvPr/>
        </p:nvSpPr>
        <p:spPr>
          <a:xfrm>
            <a:off x="449558" y="1484784"/>
            <a:ext cx="8136904" cy="1512168"/>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r>
              <a:rPr lang="he-IL" sz="2800" dirty="0">
                <a:solidFill>
                  <a:srgbClr val="C00000"/>
                </a:solidFill>
                <a:latin typeface="Mevorach" pitchFamily="2" charset="-79"/>
                <a:cs typeface="Mevorach" pitchFamily="2" charset="-79"/>
              </a:rPr>
              <a:t>(א) בְּיָמָיו עָלָה </a:t>
            </a:r>
            <a:r>
              <a:rPr lang="he-IL" sz="2800" dirty="0" err="1">
                <a:solidFill>
                  <a:srgbClr val="C00000"/>
                </a:solidFill>
                <a:latin typeface="Mevorach" pitchFamily="2" charset="-79"/>
                <a:cs typeface="Mevorach" pitchFamily="2" charset="-79"/>
              </a:rPr>
              <a:t>נְבֻכַדְנֶאצַּר</a:t>
            </a:r>
            <a:r>
              <a:rPr lang="he-IL" sz="2800" dirty="0">
                <a:solidFill>
                  <a:srgbClr val="C00000"/>
                </a:solidFill>
                <a:latin typeface="Mevorach" pitchFamily="2" charset="-79"/>
                <a:cs typeface="Mevorach" pitchFamily="2" charset="-79"/>
              </a:rPr>
              <a:t> מֶלֶךְ בָּבֶל וַיְהִי לוֹ יְהוֹיָקִים עֶבֶד שָׁלֹשׁ </a:t>
            </a:r>
            <a:r>
              <a:rPr lang="he-IL" sz="2800" dirty="0" smtClean="0">
                <a:solidFill>
                  <a:srgbClr val="C00000"/>
                </a:solidFill>
                <a:latin typeface="Mevorach" pitchFamily="2" charset="-79"/>
                <a:cs typeface="Mevorach" pitchFamily="2" charset="-79"/>
              </a:rPr>
              <a:t>שָׁנִים...</a:t>
            </a:r>
          </a:p>
          <a:p>
            <a:pPr algn="ctr"/>
            <a:r>
              <a:rPr lang="he-IL" dirty="0" smtClean="0">
                <a:solidFill>
                  <a:srgbClr val="C00000"/>
                </a:solidFill>
                <a:latin typeface="Mevorach" pitchFamily="2" charset="-79"/>
                <a:cs typeface="Mevorach" pitchFamily="2" charset="-79"/>
              </a:rPr>
              <a:t>מלכים ב פרק כד </a:t>
            </a:r>
          </a:p>
          <a:p>
            <a:pPr algn="ctr"/>
            <a:endParaRPr lang="he-IL" dirty="0" smtClean="0">
              <a:solidFill>
                <a:srgbClr val="C00000"/>
              </a:solidFill>
              <a:latin typeface="Mevorach" pitchFamily="2" charset="-79"/>
              <a:cs typeface="Mevorach" pitchFamily="2" charset="-79"/>
            </a:endParaRPr>
          </a:p>
        </p:txBody>
      </p:sp>
    </p:spTree>
    <p:extLst>
      <p:ext uri="{BB962C8B-B14F-4D97-AF65-F5344CB8AC3E}">
        <p14:creationId xmlns:p14="http://schemas.microsoft.com/office/powerpoint/2010/main" val="29925382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חץ שמאלה 7"/>
          <p:cNvSpPr/>
          <p:nvPr/>
        </p:nvSpPr>
        <p:spPr>
          <a:xfrm rot="2911046">
            <a:off x="5894908" y="32220"/>
            <a:ext cx="1126566" cy="72008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 name="מלבן 2"/>
          <p:cNvSpPr/>
          <p:nvPr/>
        </p:nvSpPr>
        <p:spPr>
          <a:xfrm>
            <a:off x="6215306" y="999019"/>
            <a:ext cx="1390124"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יאשיהו</a:t>
            </a:r>
            <a:endParaRPr lang="he-IL" sz="4000" dirty="0"/>
          </a:p>
        </p:txBody>
      </p:sp>
      <p:sp>
        <p:nvSpPr>
          <p:cNvPr id="9" name="חץ שמאלה 8"/>
          <p:cNvSpPr/>
          <p:nvPr/>
        </p:nvSpPr>
        <p:spPr>
          <a:xfrm rot="18898123">
            <a:off x="5479635" y="769599"/>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5448108" y="1706905"/>
            <a:ext cx="146226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יהואחז</a:t>
            </a:r>
            <a:endParaRPr lang="he-IL" sz="4000" dirty="0"/>
          </a:p>
        </p:txBody>
      </p:sp>
      <p:sp>
        <p:nvSpPr>
          <p:cNvPr id="11" name="חץ שמאלה 10"/>
          <p:cNvSpPr/>
          <p:nvPr/>
        </p:nvSpPr>
        <p:spPr>
          <a:xfrm rot="18898123">
            <a:off x="4615539" y="1561687"/>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4578576" y="2444635"/>
            <a:ext cx="139333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יהויקים</a:t>
            </a:r>
            <a:endParaRPr lang="he-IL" sz="4000" dirty="0"/>
          </a:p>
        </p:txBody>
      </p:sp>
      <p:sp>
        <p:nvSpPr>
          <p:cNvPr id="13" name="חץ שמאלה 12"/>
          <p:cNvSpPr/>
          <p:nvPr/>
        </p:nvSpPr>
        <p:spPr>
          <a:xfrm rot="18898123">
            <a:off x="3751443" y="2353775"/>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4" name="מלבן 23"/>
          <p:cNvSpPr/>
          <p:nvPr/>
        </p:nvSpPr>
        <p:spPr>
          <a:xfrm>
            <a:off x="6907284" y="239143"/>
            <a:ext cx="1645002"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רחבעם</a:t>
            </a:r>
            <a:endParaRPr lang="he-IL" sz="4000" dirty="0"/>
          </a:p>
        </p:txBody>
      </p:sp>
      <p:pic>
        <p:nvPicPr>
          <p:cNvPr id="2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73001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lstStyle/>
          <a:p>
            <a:r>
              <a:rPr lang="he-IL" sz="6000" dirty="0" smtClean="0">
                <a:solidFill>
                  <a:prstClr val="black"/>
                </a:solidFill>
                <a:latin typeface="Choco" pitchFamily="2" charset="-79"/>
                <a:cs typeface="Choco" pitchFamily="2" charset="-79"/>
              </a:rPr>
              <a:t>יהויכין</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27</a:t>
            </a:fld>
            <a:endParaRPr lang="he-IL"/>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מעוגל 2"/>
          <p:cNvSpPr/>
          <p:nvPr/>
        </p:nvSpPr>
        <p:spPr>
          <a:xfrm>
            <a:off x="2652587" y="3573017"/>
            <a:ext cx="4104456" cy="1296143"/>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קבלת הדין</a:t>
            </a:r>
            <a:r>
              <a:rPr lang="he-IL" sz="2400" b="1" dirty="0" smtClean="0">
                <a:solidFill>
                  <a:schemeClr val="tx1"/>
                </a:solidFill>
                <a:latin typeface="Choco" pitchFamily="2" charset="-79"/>
                <a:cs typeface="Choco" pitchFamily="2" charset="-79"/>
              </a:rPr>
              <a:t>:</a:t>
            </a:r>
          </a:p>
          <a:p>
            <a:pPr algn="ctr"/>
            <a:r>
              <a:rPr lang="he-IL" sz="2400" dirty="0" smtClean="0">
                <a:solidFill>
                  <a:schemeClr val="tx1"/>
                </a:solidFill>
                <a:latin typeface="Choco" pitchFamily="2" charset="-79"/>
                <a:cs typeface="Choco" pitchFamily="2" charset="-79"/>
              </a:rPr>
              <a:t>כניעה לבבל</a:t>
            </a:r>
            <a:endParaRPr lang="he-IL" sz="2400" b="1" dirty="0">
              <a:solidFill>
                <a:schemeClr val="tx1"/>
              </a:solidFill>
              <a:latin typeface="Choco" pitchFamily="2" charset="-79"/>
              <a:cs typeface="Choco" pitchFamily="2" charset="-79"/>
            </a:endParaRPr>
          </a:p>
        </p:txBody>
      </p:sp>
      <p:sp>
        <p:nvSpPr>
          <p:cNvPr id="4" name="מלבן מעוגל 3"/>
          <p:cNvSpPr/>
          <p:nvPr/>
        </p:nvSpPr>
        <p:spPr>
          <a:xfrm>
            <a:off x="449558" y="1484784"/>
            <a:ext cx="8136904" cy="1800200"/>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r>
              <a:rPr lang="he-IL" sz="2800" dirty="0">
                <a:solidFill>
                  <a:srgbClr val="C00000"/>
                </a:solidFill>
                <a:latin typeface="Mevorach" pitchFamily="2" charset="-79"/>
                <a:cs typeface="Mevorach" pitchFamily="2" charset="-79"/>
              </a:rPr>
              <a:t>(י) בָּעֵת הַהִיא </a:t>
            </a:r>
            <a:r>
              <a:rPr lang="he-IL" sz="2800" dirty="0" smtClean="0">
                <a:solidFill>
                  <a:srgbClr val="C00000"/>
                </a:solidFill>
                <a:latin typeface="Mevorach" pitchFamily="2" charset="-79"/>
                <a:cs typeface="Mevorach" pitchFamily="2" charset="-79"/>
              </a:rPr>
              <a:t>עָלוּ </a:t>
            </a:r>
            <a:r>
              <a:rPr lang="he-IL" sz="2800" dirty="0">
                <a:solidFill>
                  <a:srgbClr val="C00000"/>
                </a:solidFill>
                <a:latin typeface="Mevorach" pitchFamily="2" charset="-79"/>
                <a:cs typeface="Mevorach" pitchFamily="2" charset="-79"/>
              </a:rPr>
              <a:t>עַבְדֵי </a:t>
            </a:r>
            <a:r>
              <a:rPr lang="he-IL" sz="2800" dirty="0" err="1">
                <a:solidFill>
                  <a:srgbClr val="C00000"/>
                </a:solidFill>
                <a:latin typeface="Mevorach" pitchFamily="2" charset="-79"/>
                <a:cs typeface="Mevorach" pitchFamily="2" charset="-79"/>
              </a:rPr>
              <a:t>נְבֻכַדְנֶאצַּר</a:t>
            </a:r>
            <a:r>
              <a:rPr lang="he-IL" sz="2800" dirty="0">
                <a:solidFill>
                  <a:srgbClr val="C00000"/>
                </a:solidFill>
                <a:latin typeface="Mevorach" pitchFamily="2" charset="-79"/>
                <a:cs typeface="Mevorach" pitchFamily="2" charset="-79"/>
              </a:rPr>
              <a:t> מֶלֶךְ בָּבֶל יְרוּשָׁלִָם </a:t>
            </a:r>
            <a:r>
              <a:rPr lang="he-IL" sz="2800" dirty="0" err="1">
                <a:solidFill>
                  <a:srgbClr val="C00000"/>
                </a:solidFill>
                <a:latin typeface="Mevorach" pitchFamily="2" charset="-79"/>
                <a:cs typeface="Mevorach" pitchFamily="2" charset="-79"/>
              </a:rPr>
              <a:t>וַתָּבֹא</a:t>
            </a:r>
            <a:r>
              <a:rPr lang="he-IL" sz="2800" dirty="0">
                <a:solidFill>
                  <a:srgbClr val="C00000"/>
                </a:solidFill>
                <a:latin typeface="Mevorach" pitchFamily="2" charset="-79"/>
                <a:cs typeface="Mevorach" pitchFamily="2" charset="-79"/>
              </a:rPr>
              <a:t> הָעִיר בַּמָּצוֹר</a:t>
            </a:r>
            <a:r>
              <a:rPr lang="he-IL" sz="2800" dirty="0" smtClean="0">
                <a:solidFill>
                  <a:srgbClr val="C00000"/>
                </a:solidFill>
                <a:latin typeface="Mevorach" pitchFamily="2" charset="-79"/>
                <a:cs typeface="Mevorach" pitchFamily="2" charset="-79"/>
              </a:rPr>
              <a:t>: (</a:t>
            </a:r>
            <a:r>
              <a:rPr lang="he-IL" sz="2800" dirty="0">
                <a:solidFill>
                  <a:srgbClr val="C00000"/>
                </a:solidFill>
                <a:latin typeface="Mevorach" pitchFamily="2" charset="-79"/>
                <a:cs typeface="Mevorach" pitchFamily="2" charset="-79"/>
              </a:rPr>
              <a:t>יא) וַיָּבֹא </a:t>
            </a:r>
            <a:r>
              <a:rPr lang="he-IL" sz="2800" dirty="0" err="1">
                <a:solidFill>
                  <a:srgbClr val="C00000"/>
                </a:solidFill>
                <a:latin typeface="Mevorach" pitchFamily="2" charset="-79"/>
                <a:cs typeface="Mevorach" pitchFamily="2" charset="-79"/>
              </a:rPr>
              <a:t>נְבוּכַדְנֶאצַּר</a:t>
            </a:r>
            <a:r>
              <a:rPr lang="he-IL" sz="2800" dirty="0">
                <a:solidFill>
                  <a:srgbClr val="C00000"/>
                </a:solidFill>
                <a:latin typeface="Mevorach" pitchFamily="2" charset="-79"/>
                <a:cs typeface="Mevorach" pitchFamily="2" charset="-79"/>
              </a:rPr>
              <a:t> מֶלֶךְ בָּבֶל עַל הָעִיר וַעֲבָדָיו צָרִים עָלֶיהָ...</a:t>
            </a:r>
          </a:p>
          <a:p>
            <a:pPr algn="ctr"/>
            <a:r>
              <a:rPr lang="he-IL" dirty="0">
                <a:solidFill>
                  <a:srgbClr val="C00000"/>
                </a:solidFill>
                <a:latin typeface="Mevorach" pitchFamily="2" charset="-79"/>
                <a:cs typeface="Mevorach" pitchFamily="2" charset="-79"/>
              </a:rPr>
              <a:t>מלכים ב פרק </a:t>
            </a:r>
            <a:r>
              <a:rPr lang="he-IL" dirty="0" smtClean="0">
                <a:solidFill>
                  <a:srgbClr val="C00000"/>
                </a:solidFill>
                <a:latin typeface="Mevorach" pitchFamily="2" charset="-79"/>
                <a:cs typeface="Mevorach" pitchFamily="2" charset="-79"/>
              </a:rPr>
              <a:t>כד</a:t>
            </a:r>
            <a:endParaRPr lang="he-IL" dirty="0">
              <a:solidFill>
                <a:srgbClr val="C00000"/>
              </a:solidFill>
              <a:latin typeface="Mevorach" pitchFamily="2" charset="-79"/>
              <a:cs typeface="Mevorach" pitchFamily="2" charset="-79"/>
            </a:endParaRPr>
          </a:p>
        </p:txBody>
      </p:sp>
      <p:sp>
        <p:nvSpPr>
          <p:cNvPr id="10" name="מלבן מעוגל 9"/>
          <p:cNvSpPr/>
          <p:nvPr/>
        </p:nvSpPr>
        <p:spPr>
          <a:xfrm>
            <a:off x="2652587" y="5013177"/>
            <a:ext cx="4082054" cy="1296143"/>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אי קבלת הדין</a:t>
            </a:r>
            <a:r>
              <a:rPr lang="he-IL" sz="2400" b="1" dirty="0" smtClean="0">
                <a:solidFill>
                  <a:schemeClr val="tx1"/>
                </a:solidFill>
                <a:latin typeface="Choco" pitchFamily="2" charset="-79"/>
                <a:cs typeface="Choco" pitchFamily="2" charset="-79"/>
              </a:rPr>
              <a:t>:</a:t>
            </a:r>
            <a:endParaRPr lang="he-IL" sz="2400" b="1" dirty="0">
              <a:solidFill>
                <a:schemeClr val="tx1"/>
              </a:solidFill>
              <a:latin typeface="Choco" pitchFamily="2" charset="-79"/>
              <a:cs typeface="Choco" pitchFamily="2" charset="-79"/>
            </a:endParaRPr>
          </a:p>
          <a:p>
            <a:pPr algn="ctr"/>
            <a:r>
              <a:rPr lang="he-IL" sz="2400" dirty="0" smtClean="0">
                <a:solidFill>
                  <a:schemeClr val="tx1"/>
                </a:solidFill>
                <a:latin typeface="Choco" pitchFamily="2" charset="-79"/>
                <a:cs typeface="Choco" pitchFamily="2" charset="-79"/>
              </a:rPr>
              <a:t>מרידה בבבל ויציאה למלחמה, למרות הנבואה</a:t>
            </a:r>
            <a:endParaRPr lang="he-IL" sz="2400" dirty="0">
              <a:solidFill>
                <a:schemeClr val="tx1"/>
              </a:solidFill>
              <a:latin typeface="Choco" pitchFamily="2" charset="-79"/>
              <a:cs typeface="Choco" pitchFamily="2" charset="-79"/>
            </a:endParaRPr>
          </a:p>
        </p:txBody>
      </p:sp>
    </p:spTree>
    <p:extLst>
      <p:ext uri="{BB962C8B-B14F-4D97-AF65-F5344CB8AC3E}">
        <p14:creationId xmlns:p14="http://schemas.microsoft.com/office/powerpoint/2010/main" val="10270823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lstStyle/>
          <a:p>
            <a:r>
              <a:rPr lang="he-IL" sz="6000" dirty="0" smtClean="0">
                <a:solidFill>
                  <a:prstClr val="black"/>
                </a:solidFill>
                <a:latin typeface="Choco" pitchFamily="2" charset="-79"/>
                <a:cs typeface="Choco" pitchFamily="2" charset="-79"/>
              </a:rPr>
              <a:t>יהויכין</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28</a:t>
            </a:fld>
            <a:endParaRPr lang="he-IL"/>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מעוגל 2"/>
          <p:cNvSpPr/>
          <p:nvPr/>
        </p:nvSpPr>
        <p:spPr>
          <a:xfrm>
            <a:off x="1835696" y="3717032"/>
            <a:ext cx="5472608" cy="2448272"/>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קבלת הדין</a:t>
            </a:r>
            <a:r>
              <a:rPr lang="he-IL" sz="2400" b="1" dirty="0" smtClean="0">
                <a:solidFill>
                  <a:schemeClr val="tx1"/>
                </a:solidFill>
                <a:latin typeface="Choco" pitchFamily="2" charset="-79"/>
                <a:cs typeface="Choco" pitchFamily="2" charset="-79"/>
              </a:rPr>
              <a:t>:</a:t>
            </a:r>
          </a:p>
          <a:p>
            <a:pPr algn="ctr"/>
            <a:r>
              <a:rPr lang="he-IL" sz="2800" dirty="0" smtClean="0">
                <a:solidFill>
                  <a:schemeClr val="tx1"/>
                </a:solidFill>
                <a:latin typeface="Mevorach" pitchFamily="2" charset="-79"/>
                <a:cs typeface="Mevorach" pitchFamily="2" charset="-79"/>
              </a:rPr>
              <a:t>(</a:t>
            </a:r>
            <a:r>
              <a:rPr lang="he-IL" sz="2800" dirty="0" err="1" smtClean="0">
                <a:solidFill>
                  <a:schemeClr val="tx1"/>
                </a:solidFill>
                <a:latin typeface="Mevorach" pitchFamily="2" charset="-79"/>
                <a:cs typeface="Mevorach" pitchFamily="2" charset="-79"/>
              </a:rPr>
              <a:t>יב</a:t>
            </a:r>
            <a:r>
              <a:rPr lang="he-IL" sz="2800" dirty="0">
                <a:solidFill>
                  <a:schemeClr val="tx1"/>
                </a:solidFill>
                <a:latin typeface="Mevorach" pitchFamily="2" charset="-79"/>
                <a:cs typeface="Mevorach" pitchFamily="2" charset="-79"/>
              </a:rPr>
              <a:t>) וַיֵּצֵא יְהוֹיָכִין מֶלֶךְ יְהוּדָה עַל מֶלֶךְ בָּבֶל הוּא וְאִמּוֹ וַעֲבָדָיו וְשָׂרָיו וְסָרִיסָיו </a:t>
            </a:r>
            <a:r>
              <a:rPr lang="he-IL" sz="2800" dirty="0" err="1">
                <a:solidFill>
                  <a:schemeClr val="tx1"/>
                </a:solidFill>
                <a:latin typeface="Mevorach" pitchFamily="2" charset="-79"/>
                <a:cs typeface="Mevorach" pitchFamily="2" charset="-79"/>
              </a:rPr>
              <a:t>וַיִּקַּח</a:t>
            </a:r>
            <a:r>
              <a:rPr lang="he-IL" sz="2800" dirty="0">
                <a:solidFill>
                  <a:schemeClr val="tx1"/>
                </a:solidFill>
                <a:latin typeface="Mevorach" pitchFamily="2" charset="-79"/>
                <a:cs typeface="Mevorach" pitchFamily="2" charset="-79"/>
              </a:rPr>
              <a:t> אֹתוֹ מֶלֶךְ בָּבֶל בִּשְׁנַת שְׁמֹנֶה לְמָלְכוֹ:</a:t>
            </a:r>
          </a:p>
        </p:txBody>
      </p:sp>
      <p:sp>
        <p:nvSpPr>
          <p:cNvPr id="4" name="מלבן מעוגל 3"/>
          <p:cNvSpPr/>
          <p:nvPr/>
        </p:nvSpPr>
        <p:spPr>
          <a:xfrm>
            <a:off x="449558" y="1484784"/>
            <a:ext cx="8136904" cy="1800200"/>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r>
              <a:rPr lang="he-IL" sz="2800" dirty="0">
                <a:solidFill>
                  <a:srgbClr val="C00000"/>
                </a:solidFill>
                <a:latin typeface="Mevorach" pitchFamily="2" charset="-79"/>
                <a:cs typeface="Mevorach" pitchFamily="2" charset="-79"/>
              </a:rPr>
              <a:t>(י) בָּעֵת הַהִיא </a:t>
            </a:r>
            <a:r>
              <a:rPr lang="he-IL" sz="2800" dirty="0" smtClean="0">
                <a:solidFill>
                  <a:srgbClr val="C00000"/>
                </a:solidFill>
                <a:latin typeface="Mevorach" pitchFamily="2" charset="-79"/>
                <a:cs typeface="Mevorach" pitchFamily="2" charset="-79"/>
              </a:rPr>
              <a:t>עָלוּ </a:t>
            </a:r>
            <a:r>
              <a:rPr lang="he-IL" sz="2800" dirty="0">
                <a:solidFill>
                  <a:srgbClr val="C00000"/>
                </a:solidFill>
                <a:latin typeface="Mevorach" pitchFamily="2" charset="-79"/>
                <a:cs typeface="Mevorach" pitchFamily="2" charset="-79"/>
              </a:rPr>
              <a:t>עַבְדֵי </a:t>
            </a:r>
            <a:r>
              <a:rPr lang="he-IL" sz="2800" dirty="0" err="1">
                <a:solidFill>
                  <a:srgbClr val="C00000"/>
                </a:solidFill>
                <a:latin typeface="Mevorach" pitchFamily="2" charset="-79"/>
                <a:cs typeface="Mevorach" pitchFamily="2" charset="-79"/>
              </a:rPr>
              <a:t>נְבֻכַדְנֶאצַּר</a:t>
            </a:r>
            <a:r>
              <a:rPr lang="he-IL" sz="2800" dirty="0">
                <a:solidFill>
                  <a:srgbClr val="C00000"/>
                </a:solidFill>
                <a:latin typeface="Mevorach" pitchFamily="2" charset="-79"/>
                <a:cs typeface="Mevorach" pitchFamily="2" charset="-79"/>
              </a:rPr>
              <a:t> מֶלֶךְ בָּבֶל יְרוּשָׁלִָם </a:t>
            </a:r>
            <a:r>
              <a:rPr lang="he-IL" sz="2800" dirty="0" err="1">
                <a:solidFill>
                  <a:srgbClr val="C00000"/>
                </a:solidFill>
                <a:latin typeface="Mevorach" pitchFamily="2" charset="-79"/>
                <a:cs typeface="Mevorach" pitchFamily="2" charset="-79"/>
              </a:rPr>
              <a:t>וַתָּבֹא</a:t>
            </a:r>
            <a:r>
              <a:rPr lang="he-IL" sz="2800" dirty="0">
                <a:solidFill>
                  <a:srgbClr val="C00000"/>
                </a:solidFill>
                <a:latin typeface="Mevorach" pitchFamily="2" charset="-79"/>
                <a:cs typeface="Mevorach" pitchFamily="2" charset="-79"/>
              </a:rPr>
              <a:t> הָעִיר בַּמָּצוֹר</a:t>
            </a:r>
            <a:r>
              <a:rPr lang="he-IL" sz="2800" dirty="0" smtClean="0">
                <a:solidFill>
                  <a:srgbClr val="C00000"/>
                </a:solidFill>
                <a:latin typeface="Mevorach" pitchFamily="2" charset="-79"/>
                <a:cs typeface="Mevorach" pitchFamily="2" charset="-79"/>
              </a:rPr>
              <a:t>: (</a:t>
            </a:r>
            <a:r>
              <a:rPr lang="he-IL" sz="2800" dirty="0">
                <a:solidFill>
                  <a:srgbClr val="C00000"/>
                </a:solidFill>
                <a:latin typeface="Mevorach" pitchFamily="2" charset="-79"/>
                <a:cs typeface="Mevorach" pitchFamily="2" charset="-79"/>
              </a:rPr>
              <a:t>יא) וַיָּבֹא </a:t>
            </a:r>
            <a:r>
              <a:rPr lang="he-IL" sz="2800" dirty="0" err="1">
                <a:solidFill>
                  <a:srgbClr val="C00000"/>
                </a:solidFill>
                <a:latin typeface="Mevorach" pitchFamily="2" charset="-79"/>
                <a:cs typeface="Mevorach" pitchFamily="2" charset="-79"/>
              </a:rPr>
              <a:t>נְבוּכַדְנֶאצַּר</a:t>
            </a:r>
            <a:r>
              <a:rPr lang="he-IL" sz="2800" dirty="0">
                <a:solidFill>
                  <a:srgbClr val="C00000"/>
                </a:solidFill>
                <a:latin typeface="Mevorach" pitchFamily="2" charset="-79"/>
                <a:cs typeface="Mevorach" pitchFamily="2" charset="-79"/>
              </a:rPr>
              <a:t> מֶלֶךְ בָּבֶל עַל הָעִיר וַעֲבָדָיו צָרִים עָלֶיהָ...</a:t>
            </a:r>
          </a:p>
          <a:p>
            <a:pPr algn="ctr"/>
            <a:r>
              <a:rPr lang="he-IL" dirty="0">
                <a:solidFill>
                  <a:srgbClr val="C00000"/>
                </a:solidFill>
                <a:latin typeface="Mevorach" pitchFamily="2" charset="-79"/>
                <a:cs typeface="Mevorach" pitchFamily="2" charset="-79"/>
              </a:rPr>
              <a:t>מלכים ב פרק </a:t>
            </a:r>
            <a:r>
              <a:rPr lang="he-IL" dirty="0" smtClean="0">
                <a:solidFill>
                  <a:srgbClr val="C00000"/>
                </a:solidFill>
                <a:latin typeface="Mevorach" pitchFamily="2" charset="-79"/>
                <a:cs typeface="Mevorach" pitchFamily="2" charset="-79"/>
              </a:rPr>
              <a:t>כד</a:t>
            </a:r>
            <a:endParaRPr lang="he-IL" dirty="0">
              <a:solidFill>
                <a:srgbClr val="C00000"/>
              </a:solidFill>
              <a:latin typeface="Mevorach" pitchFamily="2" charset="-79"/>
              <a:cs typeface="Mevorach" pitchFamily="2" charset="-79"/>
            </a:endParaRPr>
          </a:p>
        </p:txBody>
      </p:sp>
    </p:spTree>
    <p:extLst>
      <p:ext uri="{BB962C8B-B14F-4D97-AF65-F5344CB8AC3E}">
        <p14:creationId xmlns:p14="http://schemas.microsoft.com/office/powerpoint/2010/main" val="39988082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חץ שמאלה 7"/>
          <p:cNvSpPr/>
          <p:nvPr/>
        </p:nvSpPr>
        <p:spPr>
          <a:xfrm rot="2911046">
            <a:off x="5894908" y="32220"/>
            <a:ext cx="1126566" cy="72008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 name="מלבן 2"/>
          <p:cNvSpPr/>
          <p:nvPr/>
        </p:nvSpPr>
        <p:spPr>
          <a:xfrm>
            <a:off x="6215306" y="999019"/>
            <a:ext cx="1390124"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יאשיהו</a:t>
            </a:r>
            <a:endParaRPr lang="he-IL" sz="4000" dirty="0"/>
          </a:p>
        </p:txBody>
      </p:sp>
      <p:sp>
        <p:nvSpPr>
          <p:cNvPr id="9" name="חץ שמאלה 8"/>
          <p:cNvSpPr/>
          <p:nvPr/>
        </p:nvSpPr>
        <p:spPr>
          <a:xfrm rot="18898123">
            <a:off x="5479635" y="769599"/>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5448108" y="1706905"/>
            <a:ext cx="146226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יהואחז</a:t>
            </a:r>
            <a:endParaRPr lang="he-IL" sz="4000" dirty="0"/>
          </a:p>
        </p:txBody>
      </p:sp>
      <p:sp>
        <p:nvSpPr>
          <p:cNvPr id="11" name="חץ שמאלה 10"/>
          <p:cNvSpPr/>
          <p:nvPr/>
        </p:nvSpPr>
        <p:spPr>
          <a:xfrm rot="18898123">
            <a:off x="4615539" y="1561687"/>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4578576" y="2444635"/>
            <a:ext cx="139333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יהויקים</a:t>
            </a:r>
            <a:endParaRPr lang="he-IL" sz="4000" dirty="0"/>
          </a:p>
        </p:txBody>
      </p:sp>
      <p:sp>
        <p:nvSpPr>
          <p:cNvPr id="13" name="חץ שמאלה 12"/>
          <p:cNvSpPr/>
          <p:nvPr/>
        </p:nvSpPr>
        <p:spPr>
          <a:xfrm rot="18898123">
            <a:off x="3751443" y="2353775"/>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4155334" y="3148267"/>
            <a:ext cx="124425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יהויכין</a:t>
            </a:r>
            <a:endParaRPr lang="he-IL" sz="4000" dirty="0"/>
          </a:p>
        </p:txBody>
      </p:sp>
      <p:sp>
        <p:nvSpPr>
          <p:cNvPr id="15" name="חץ שמאלה 14"/>
          <p:cNvSpPr/>
          <p:nvPr/>
        </p:nvSpPr>
        <p:spPr>
          <a:xfrm rot="2911046">
            <a:off x="3113340" y="2840532"/>
            <a:ext cx="1126566" cy="72008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4" name="מלבן 23"/>
          <p:cNvSpPr/>
          <p:nvPr/>
        </p:nvSpPr>
        <p:spPr>
          <a:xfrm>
            <a:off x="6907284" y="239143"/>
            <a:ext cx="1645002"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רחבעם</a:t>
            </a:r>
            <a:endParaRPr lang="he-IL" sz="4000" dirty="0"/>
          </a:p>
        </p:txBody>
      </p:sp>
      <p:pic>
        <p:nvPicPr>
          <p:cNvPr id="2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מלבן מעוגל 17"/>
          <p:cNvSpPr/>
          <p:nvPr/>
        </p:nvSpPr>
        <p:spPr>
          <a:xfrm>
            <a:off x="224777" y="3861048"/>
            <a:ext cx="8667703" cy="2808312"/>
          </a:xfrm>
          <a:prstGeom prst="roundRect">
            <a:avLst/>
          </a:prstGeom>
          <a:solidFill>
            <a:schemeClr val="accent4">
              <a:lumMod val="7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600" dirty="0" smtClean="0">
                <a:latin typeface="Mevorach" pitchFamily="2" charset="-79"/>
                <a:cs typeface="Mevorach" pitchFamily="2" charset="-79"/>
              </a:rPr>
              <a:t>(</a:t>
            </a:r>
            <a:r>
              <a:rPr lang="he-IL" sz="2600" dirty="0">
                <a:latin typeface="Mevorach" pitchFamily="2" charset="-79"/>
                <a:cs typeface="Mevorach" pitchFamily="2" charset="-79"/>
              </a:rPr>
              <a:t>ה) כֹּה אָמַר </a:t>
            </a:r>
            <a:r>
              <a:rPr lang="he-IL" sz="2600" dirty="0" err="1">
                <a:latin typeface="Mevorach" pitchFamily="2" charset="-79"/>
                <a:cs typeface="Mevorach" pitchFamily="2" charset="-79"/>
              </a:rPr>
              <a:t>יְקֹוָק</a:t>
            </a:r>
            <a:r>
              <a:rPr lang="he-IL" sz="2600" dirty="0">
                <a:latin typeface="Mevorach" pitchFamily="2" charset="-79"/>
                <a:cs typeface="Mevorach" pitchFamily="2" charset="-79"/>
              </a:rPr>
              <a:t> </a:t>
            </a:r>
            <a:r>
              <a:rPr lang="he-IL" sz="2600" dirty="0" err="1">
                <a:latin typeface="Mevorach" pitchFamily="2" charset="-79"/>
                <a:cs typeface="Mevorach" pitchFamily="2" charset="-79"/>
              </a:rPr>
              <a:t>אֱלֹהֵי</a:t>
            </a:r>
            <a:r>
              <a:rPr lang="he-IL" sz="2600" dirty="0">
                <a:latin typeface="Mevorach" pitchFamily="2" charset="-79"/>
                <a:cs typeface="Mevorach" pitchFamily="2" charset="-79"/>
              </a:rPr>
              <a:t> יִשְׂרָאֵל כַּתְּאֵנִים הַטֹּבוֹת הָאֵלֶּה כֵּן אַכִּיר אֶת גָּלוּת יְהוּדָה אֲשֶׁר שִׁלַּחְתִּי מִן הַמָּקוֹם הַזֶּה אֶרֶץ כַּשְׂדִּים לְטוֹבָה:</a:t>
            </a:r>
          </a:p>
          <a:p>
            <a:pPr algn="ctr"/>
            <a:r>
              <a:rPr lang="he-IL" sz="2600" dirty="0">
                <a:latin typeface="Mevorach" pitchFamily="2" charset="-79"/>
                <a:cs typeface="Mevorach" pitchFamily="2" charset="-79"/>
              </a:rPr>
              <a:t>(ו) וְשַׂמְתִּי עֵינִי עֲלֵיהֶם לְטוֹבָה וַהֲשִׁבֹתִים עַל הָאָרֶץ הַזֹּאת וּבְנִיתִים וְלֹא </a:t>
            </a:r>
            <a:r>
              <a:rPr lang="he-IL" sz="2600" dirty="0" err="1">
                <a:latin typeface="Mevorach" pitchFamily="2" charset="-79"/>
                <a:cs typeface="Mevorach" pitchFamily="2" charset="-79"/>
              </a:rPr>
              <a:t>אֶהֱרֹס</a:t>
            </a:r>
            <a:r>
              <a:rPr lang="he-IL" sz="2600" dirty="0">
                <a:latin typeface="Mevorach" pitchFamily="2" charset="-79"/>
                <a:cs typeface="Mevorach" pitchFamily="2" charset="-79"/>
              </a:rPr>
              <a:t> וּנְטַעְתִּים וְלֹא </a:t>
            </a:r>
            <a:r>
              <a:rPr lang="he-IL" sz="2600" dirty="0" err="1">
                <a:latin typeface="Mevorach" pitchFamily="2" charset="-79"/>
                <a:cs typeface="Mevorach" pitchFamily="2" charset="-79"/>
              </a:rPr>
              <a:t>אֶתּוֹש</a:t>
            </a:r>
            <a:r>
              <a:rPr lang="he-IL" sz="2600" dirty="0">
                <a:latin typeface="Mevorach" pitchFamily="2" charset="-79"/>
                <a:cs typeface="Mevorach" pitchFamily="2" charset="-79"/>
              </a:rPr>
              <a:t>ׁ:</a:t>
            </a:r>
          </a:p>
          <a:p>
            <a:pPr algn="ctr"/>
            <a:r>
              <a:rPr lang="he-IL" dirty="0">
                <a:latin typeface="Mevorach" pitchFamily="2" charset="-79"/>
                <a:cs typeface="Mevorach" pitchFamily="2" charset="-79"/>
              </a:rPr>
              <a:t>ירמיהו פרק כד </a:t>
            </a:r>
          </a:p>
        </p:txBody>
      </p:sp>
    </p:spTree>
    <p:extLst>
      <p:ext uri="{BB962C8B-B14F-4D97-AF65-F5344CB8AC3E}">
        <p14:creationId xmlns:p14="http://schemas.microsoft.com/office/powerpoint/2010/main" val="34201241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z="5400" dirty="0">
                <a:solidFill>
                  <a:prstClr val="black"/>
                </a:solidFill>
                <a:latin typeface="Choco" pitchFamily="2" charset="-79"/>
                <a:cs typeface="Choco" pitchFamily="2" charset="-79"/>
              </a:rPr>
              <a:t>היחס לייסורים</a:t>
            </a:r>
            <a:endParaRPr lang="he-IL" dirty="0"/>
          </a:p>
        </p:txBody>
      </p:sp>
      <p:sp>
        <p:nvSpPr>
          <p:cNvPr id="3" name="מציין מיקום של מספר שקופית 2"/>
          <p:cNvSpPr>
            <a:spLocks noGrp="1"/>
          </p:cNvSpPr>
          <p:nvPr>
            <p:ph type="sldNum" sz="quarter" idx="12"/>
          </p:nvPr>
        </p:nvSpPr>
        <p:spPr/>
        <p:txBody>
          <a:bodyPr/>
          <a:lstStyle/>
          <a:p>
            <a:fld id="{92A2DEB0-95A9-4D0E-8080-FD4FF24BCDF1}" type="slidenum">
              <a:rPr lang="he-IL" smtClean="0"/>
              <a:t>3</a:t>
            </a:fld>
            <a:endParaRPr lang="he-IL"/>
          </a:p>
        </p:txBody>
      </p:sp>
      <p:sp>
        <p:nvSpPr>
          <p:cNvPr id="4" name="מלבן 3"/>
          <p:cNvSpPr/>
          <p:nvPr/>
        </p:nvSpPr>
        <p:spPr>
          <a:xfrm>
            <a:off x="491815" y="1268760"/>
            <a:ext cx="8280920" cy="4062651"/>
          </a:xfrm>
          <a:prstGeom prst="rect">
            <a:avLst/>
          </a:prstGeom>
        </p:spPr>
        <p:txBody>
          <a:bodyPr wrap="square">
            <a:spAutoFit/>
          </a:bodyPr>
          <a:lstStyle/>
          <a:p>
            <a:r>
              <a:rPr lang="he-IL" sz="2400" dirty="0" smtClean="0">
                <a:solidFill>
                  <a:schemeClr val="accent6">
                    <a:lumMod val="75000"/>
                  </a:schemeClr>
                </a:solidFill>
                <a:latin typeface="Mevorach" pitchFamily="2" charset="-79"/>
                <a:cs typeface="Mevorach" pitchFamily="2" charset="-79"/>
              </a:rPr>
              <a:t>(</a:t>
            </a:r>
            <a:r>
              <a:rPr lang="he-IL" sz="2400" dirty="0">
                <a:solidFill>
                  <a:schemeClr val="accent6">
                    <a:lumMod val="75000"/>
                  </a:schemeClr>
                </a:solidFill>
                <a:latin typeface="Mevorach" pitchFamily="2" charset="-79"/>
                <a:cs typeface="Mevorach" pitchFamily="2" charset="-79"/>
              </a:rPr>
              <a:t>כה) וְהֵבֵאתִי עֲלֵיכֶם חֶרֶב נֹקֶמֶת נְקַם בְּרִית וְנֶאֱסַפְתֶּם אֶל עָרֵיכֶם וְשִׁלַּחְתִּי דֶבֶר בְּתוֹכְכֶם וְנִתַּתֶּם בְּיַד </a:t>
            </a:r>
            <a:r>
              <a:rPr lang="he-IL" sz="2400" dirty="0" smtClean="0">
                <a:solidFill>
                  <a:schemeClr val="accent6">
                    <a:lumMod val="75000"/>
                  </a:schemeClr>
                </a:solidFill>
                <a:latin typeface="Mevorach" pitchFamily="2" charset="-79"/>
                <a:cs typeface="Mevorach" pitchFamily="2" charset="-79"/>
              </a:rPr>
              <a:t>אוֹיֵב... (</a:t>
            </a:r>
            <a:r>
              <a:rPr lang="he-IL" sz="2400" dirty="0" err="1">
                <a:solidFill>
                  <a:schemeClr val="accent6">
                    <a:lumMod val="75000"/>
                  </a:schemeClr>
                </a:solidFill>
                <a:latin typeface="Mevorach" pitchFamily="2" charset="-79"/>
                <a:cs typeface="Mevorach" pitchFamily="2" charset="-79"/>
              </a:rPr>
              <a:t>כז</a:t>
            </a:r>
            <a:r>
              <a:rPr lang="he-IL" sz="2400" dirty="0">
                <a:solidFill>
                  <a:schemeClr val="accent6">
                    <a:lumMod val="75000"/>
                  </a:schemeClr>
                </a:solidFill>
                <a:latin typeface="Mevorach" pitchFamily="2" charset="-79"/>
                <a:cs typeface="Mevorach" pitchFamily="2" charset="-79"/>
              </a:rPr>
              <a:t>) וְאִם בְּזֹאת לֹא תִשְׁמְעוּ לִי וַהֲלַכְתֶּם עִמִּי ב</a:t>
            </a:r>
            <a:r>
              <a:rPr lang="he-IL" sz="2400" b="1" dirty="0">
                <a:solidFill>
                  <a:srgbClr val="FF0000"/>
                </a:solidFill>
                <a:latin typeface="Mevorach" pitchFamily="2" charset="-79"/>
                <a:cs typeface="Mevorach" pitchFamily="2" charset="-79"/>
              </a:rPr>
              <a:t>ְּקֶרִי</a:t>
            </a:r>
            <a:r>
              <a:rPr lang="he-IL" sz="2400" dirty="0" smtClean="0">
                <a:solidFill>
                  <a:schemeClr val="accent6">
                    <a:lumMod val="75000"/>
                  </a:schemeClr>
                </a:solidFill>
                <a:latin typeface="Mevorach" pitchFamily="2" charset="-79"/>
                <a:cs typeface="Mevorach" pitchFamily="2" charset="-79"/>
              </a:rPr>
              <a:t>: (</a:t>
            </a:r>
            <a:r>
              <a:rPr lang="he-IL" sz="2400" dirty="0" err="1">
                <a:solidFill>
                  <a:schemeClr val="accent6">
                    <a:lumMod val="75000"/>
                  </a:schemeClr>
                </a:solidFill>
                <a:latin typeface="Mevorach" pitchFamily="2" charset="-79"/>
                <a:cs typeface="Mevorach" pitchFamily="2" charset="-79"/>
              </a:rPr>
              <a:t>כח</a:t>
            </a:r>
            <a:r>
              <a:rPr lang="he-IL" sz="2400" dirty="0">
                <a:solidFill>
                  <a:schemeClr val="accent6">
                    <a:lumMod val="75000"/>
                  </a:schemeClr>
                </a:solidFill>
                <a:latin typeface="Mevorach" pitchFamily="2" charset="-79"/>
                <a:cs typeface="Mevorach" pitchFamily="2" charset="-79"/>
              </a:rPr>
              <a:t>) וְהָלַכְתִּי עִמָּכֶם בַּחֲמַת </a:t>
            </a:r>
            <a:r>
              <a:rPr lang="he-IL" sz="2400" b="1" dirty="0">
                <a:solidFill>
                  <a:srgbClr val="FF0000"/>
                </a:solidFill>
                <a:latin typeface="Mevorach" pitchFamily="2" charset="-79"/>
                <a:cs typeface="Mevorach" pitchFamily="2" charset="-79"/>
              </a:rPr>
              <a:t>קֶרִי</a:t>
            </a:r>
            <a:r>
              <a:rPr lang="he-IL" sz="2400" dirty="0">
                <a:solidFill>
                  <a:schemeClr val="accent6">
                    <a:lumMod val="75000"/>
                  </a:schemeClr>
                </a:solidFill>
                <a:latin typeface="Mevorach" pitchFamily="2" charset="-79"/>
                <a:cs typeface="Mevorach" pitchFamily="2" charset="-79"/>
              </a:rPr>
              <a:t> </a:t>
            </a:r>
            <a:r>
              <a:rPr lang="he-IL" sz="2400" dirty="0" err="1">
                <a:solidFill>
                  <a:schemeClr val="accent6">
                    <a:lumMod val="75000"/>
                  </a:schemeClr>
                </a:solidFill>
                <a:latin typeface="Mevorach" pitchFamily="2" charset="-79"/>
                <a:cs typeface="Mevorach" pitchFamily="2" charset="-79"/>
              </a:rPr>
              <a:t>וְיִסַּרְתִּי</a:t>
            </a:r>
            <a:r>
              <a:rPr lang="he-IL" sz="2400" dirty="0">
                <a:solidFill>
                  <a:schemeClr val="accent6">
                    <a:lumMod val="75000"/>
                  </a:schemeClr>
                </a:solidFill>
                <a:latin typeface="Mevorach" pitchFamily="2" charset="-79"/>
                <a:cs typeface="Mevorach" pitchFamily="2" charset="-79"/>
              </a:rPr>
              <a:t> אֶתְכֶם אַף אָנִי שֶׁבַע עַל </a:t>
            </a:r>
            <a:r>
              <a:rPr lang="he-IL" sz="2400" dirty="0" err="1">
                <a:solidFill>
                  <a:schemeClr val="accent6">
                    <a:lumMod val="75000"/>
                  </a:schemeClr>
                </a:solidFill>
                <a:latin typeface="Mevorach" pitchFamily="2" charset="-79"/>
                <a:cs typeface="Mevorach" pitchFamily="2" charset="-79"/>
              </a:rPr>
              <a:t>חַטֹּאתֵיכֶם</a:t>
            </a:r>
            <a:r>
              <a:rPr lang="he-IL" sz="2400" dirty="0">
                <a:solidFill>
                  <a:schemeClr val="accent6">
                    <a:lumMod val="75000"/>
                  </a:schemeClr>
                </a:solidFill>
                <a:latin typeface="Mevorach" pitchFamily="2" charset="-79"/>
                <a:cs typeface="Mevorach" pitchFamily="2" charset="-79"/>
              </a:rPr>
              <a:t>... (לב) וַהֲשִׁמֹּתִי אֲנִי אֶת הָאָרֶץ וְשָׁמְמוּ עָלֶיהָ </a:t>
            </a:r>
            <a:r>
              <a:rPr lang="he-IL" sz="2400" dirty="0" err="1">
                <a:solidFill>
                  <a:schemeClr val="accent6">
                    <a:lumMod val="75000"/>
                  </a:schemeClr>
                </a:solidFill>
                <a:latin typeface="Mevorach" pitchFamily="2" charset="-79"/>
                <a:cs typeface="Mevorach" pitchFamily="2" charset="-79"/>
              </a:rPr>
              <a:t>אֹיְבֵיכֶם</a:t>
            </a:r>
            <a:r>
              <a:rPr lang="he-IL" sz="2400" dirty="0">
                <a:solidFill>
                  <a:schemeClr val="accent6">
                    <a:lumMod val="75000"/>
                  </a:schemeClr>
                </a:solidFill>
                <a:latin typeface="Mevorach" pitchFamily="2" charset="-79"/>
                <a:cs typeface="Mevorach" pitchFamily="2" charset="-79"/>
              </a:rPr>
              <a:t> </a:t>
            </a:r>
            <a:r>
              <a:rPr lang="he-IL" sz="2400" dirty="0" err="1">
                <a:solidFill>
                  <a:schemeClr val="accent6">
                    <a:lumMod val="75000"/>
                  </a:schemeClr>
                </a:solidFill>
                <a:latin typeface="Mevorach" pitchFamily="2" charset="-79"/>
                <a:cs typeface="Mevorach" pitchFamily="2" charset="-79"/>
              </a:rPr>
              <a:t>הַיֹּשְׁבִים</a:t>
            </a:r>
            <a:r>
              <a:rPr lang="he-IL" sz="2400" dirty="0">
                <a:solidFill>
                  <a:schemeClr val="accent6">
                    <a:lumMod val="75000"/>
                  </a:schemeClr>
                </a:solidFill>
                <a:latin typeface="Mevorach" pitchFamily="2" charset="-79"/>
                <a:cs typeface="Mevorach" pitchFamily="2" charset="-79"/>
              </a:rPr>
              <a:t> בָּהּ... </a:t>
            </a:r>
            <a:r>
              <a:rPr lang="he-IL" sz="2400" dirty="0" smtClean="0">
                <a:solidFill>
                  <a:schemeClr val="accent6">
                    <a:lumMod val="75000"/>
                  </a:schemeClr>
                </a:solidFill>
                <a:latin typeface="Mevorach" pitchFamily="2" charset="-79"/>
                <a:cs typeface="Mevorach" pitchFamily="2" charset="-79"/>
              </a:rPr>
              <a:t>(</a:t>
            </a:r>
            <a:r>
              <a:rPr lang="he-IL" sz="2400" dirty="0">
                <a:solidFill>
                  <a:schemeClr val="accent6">
                    <a:lumMod val="75000"/>
                  </a:schemeClr>
                </a:solidFill>
                <a:latin typeface="Mevorach" pitchFamily="2" charset="-79"/>
                <a:cs typeface="Mevorach" pitchFamily="2" charset="-79"/>
              </a:rPr>
              <a:t>לח) וַאֲבַדְתֶּם בַּגּוֹיִם וְאָכְלָה אֶתְכֶם אֶרֶץ </a:t>
            </a:r>
            <a:r>
              <a:rPr lang="he-IL" sz="2400" dirty="0" err="1">
                <a:solidFill>
                  <a:schemeClr val="accent6">
                    <a:lumMod val="75000"/>
                  </a:schemeClr>
                </a:solidFill>
                <a:latin typeface="Mevorach" pitchFamily="2" charset="-79"/>
                <a:cs typeface="Mevorach" pitchFamily="2" charset="-79"/>
              </a:rPr>
              <a:t>אֹיְבֵיכֶם</a:t>
            </a:r>
            <a:r>
              <a:rPr lang="he-IL" sz="2400" dirty="0" smtClean="0">
                <a:solidFill>
                  <a:schemeClr val="accent6">
                    <a:lumMod val="75000"/>
                  </a:schemeClr>
                </a:solidFill>
                <a:latin typeface="Mevorach" pitchFamily="2" charset="-79"/>
                <a:cs typeface="Mevorach" pitchFamily="2" charset="-79"/>
              </a:rPr>
              <a:t>: (</a:t>
            </a:r>
            <a:r>
              <a:rPr lang="he-IL" sz="2400" dirty="0">
                <a:solidFill>
                  <a:schemeClr val="accent6">
                    <a:lumMod val="75000"/>
                  </a:schemeClr>
                </a:solidFill>
                <a:latin typeface="Mevorach" pitchFamily="2" charset="-79"/>
                <a:cs typeface="Mevorach" pitchFamily="2" charset="-79"/>
              </a:rPr>
              <a:t>לט) וְהַנִּשְׁאָרִים בָּכֶם </a:t>
            </a:r>
            <a:r>
              <a:rPr lang="he-IL" sz="2400" dirty="0" err="1">
                <a:solidFill>
                  <a:schemeClr val="accent6">
                    <a:lumMod val="75000"/>
                  </a:schemeClr>
                </a:solidFill>
                <a:latin typeface="Mevorach" pitchFamily="2" charset="-79"/>
                <a:cs typeface="Mevorach" pitchFamily="2" charset="-79"/>
              </a:rPr>
              <a:t>יִמַּקּו</a:t>
            </a:r>
            <a:r>
              <a:rPr lang="he-IL" sz="2400" dirty="0">
                <a:solidFill>
                  <a:schemeClr val="accent6">
                    <a:lumMod val="75000"/>
                  </a:schemeClr>
                </a:solidFill>
                <a:latin typeface="Mevorach" pitchFamily="2" charset="-79"/>
                <a:cs typeface="Mevorach" pitchFamily="2" charset="-79"/>
              </a:rPr>
              <a:t>ּ </a:t>
            </a:r>
            <a:r>
              <a:rPr lang="he-IL" sz="2400" dirty="0" err="1">
                <a:solidFill>
                  <a:schemeClr val="accent6">
                    <a:lumMod val="75000"/>
                  </a:schemeClr>
                </a:solidFill>
                <a:latin typeface="Mevorach" pitchFamily="2" charset="-79"/>
                <a:cs typeface="Mevorach" pitchFamily="2" charset="-79"/>
              </a:rPr>
              <a:t>בַּעֲוֹנָם</a:t>
            </a:r>
            <a:r>
              <a:rPr lang="he-IL" sz="2400" dirty="0">
                <a:solidFill>
                  <a:schemeClr val="accent6">
                    <a:lumMod val="75000"/>
                  </a:schemeClr>
                </a:solidFill>
                <a:latin typeface="Mevorach" pitchFamily="2" charset="-79"/>
                <a:cs typeface="Mevorach" pitchFamily="2" charset="-79"/>
              </a:rPr>
              <a:t> </a:t>
            </a:r>
            <a:r>
              <a:rPr lang="he-IL" sz="2400" dirty="0" err="1">
                <a:solidFill>
                  <a:schemeClr val="accent6">
                    <a:lumMod val="75000"/>
                  </a:schemeClr>
                </a:solidFill>
                <a:latin typeface="Mevorach" pitchFamily="2" charset="-79"/>
                <a:cs typeface="Mevorach" pitchFamily="2" charset="-79"/>
              </a:rPr>
              <a:t>בְּאַרְצֹת</a:t>
            </a:r>
            <a:r>
              <a:rPr lang="he-IL" sz="2400" dirty="0">
                <a:solidFill>
                  <a:schemeClr val="accent6">
                    <a:lumMod val="75000"/>
                  </a:schemeClr>
                </a:solidFill>
                <a:latin typeface="Mevorach" pitchFamily="2" charset="-79"/>
                <a:cs typeface="Mevorach" pitchFamily="2" charset="-79"/>
              </a:rPr>
              <a:t> </a:t>
            </a:r>
            <a:r>
              <a:rPr lang="he-IL" sz="2400" dirty="0" err="1">
                <a:solidFill>
                  <a:schemeClr val="accent6">
                    <a:lumMod val="75000"/>
                  </a:schemeClr>
                </a:solidFill>
                <a:latin typeface="Mevorach" pitchFamily="2" charset="-79"/>
                <a:cs typeface="Mevorach" pitchFamily="2" charset="-79"/>
              </a:rPr>
              <a:t>אֹיְבֵיכֶם</a:t>
            </a:r>
            <a:r>
              <a:rPr lang="he-IL" sz="2400" dirty="0">
                <a:solidFill>
                  <a:schemeClr val="accent6">
                    <a:lumMod val="75000"/>
                  </a:schemeClr>
                </a:solidFill>
                <a:latin typeface="Mevorach" pitchFamily="2" charset="-79"/>
                <a:cs typeface="Mevorach" pitchFamily="2" charset="-79"/>
              </a:rPr>
              <a:t> וְאַף בַּעֲוֹנֹת </a:t>
            </a:r>
            <a:r>
              <a:rPr lang="he-IL" sz="2400" dirty="0" err="1">
                <a:solidFill>
                  <a:schemeClr val="accent6">
                    <a:lumMod val="75000"/>
                  </a:schemeClr>
                </a:solidFill>
                <a:latin typeface="Mevorach" pitchFamily="2" charset="-79"/>
                <a:cs typeface="Mevorach" pitchFamily="2" charset="-79"/>
              </a:rPr>
              <a:t>אֲבֹתָם</a:t>
            </a:r>
            <a:r>
              <a:rPr lang="he-IL" sz="2400" dirty="0">
                <a:solidFill>
                  <a:schemeClr val="accent6">
                    <a:lumMod val="75000"/>
                  </a:schemeClr>
                </a:solidFill>
                <a:latin typeface="Mevorach" pitchFamily="2" charset="-79"/>
                <a:cs typeface="Mevorach" pitchFamily="2" charset="-79"/>
              </a:rPr>
              <a:t> אִתָּם </a:t>
            </a:r>
            <a:r>
              <a:rPr lang="he-IL" sz="2400" dirty="0" err="1">
                <a:solidFill>
                  <a:schemeClr val="accent6">
                    <a:lumMod val="75000"/>
                  </a:schemeClr>
                </a:solidFill>
                <a:latin typeface="Mevorach" pitchFamily="2" charset="-79"/>
                <a:cs typeface="Mevorach" pitchFamily="2" charset="-79"/>
              </a:rPr>
              <a:t>יִמָּקּו</a:t>
            </a:r>
            <a:r>
              <a:rPr lang="he-IL" sz="2400" dirty="0">
                <a:solidFill>
                  <a:schemeClr val="accent6">
                    <a:lumMod val="75000"/>
                  </a:schemeClr>
                </a:solidFill>
                <a:latin typeface="Mevorach" pitchFamily="2" charset="-79"/>
                <a:cs typeface="Mevorach" pitchFamily="2" charset="-79"/>
              </a:rPr>
              <a:t>ּ</a:t>
            </a:r>
            <a:r>
              <a:rPr lang="he-IL" sz="2400" dirty="0" smtClean="0">
                <a:solidFill>
                  <a:schemeClr val="accent6">
                    <a:lumMod val="75000"/>
                  </a:schemeClr>
                </a:solidFill>
                <a:latin typeface="Mevorach" pitchFamily="2" charset="-79"/>
                <a:cs typeface="Mevorach" pitchFamily="2" charset="-79"/>
              </a:rPr>
              <a:t>: (</a:t>
            </a:r>
            <a:r>
              <a:rPr lang="he-IL" sz="2400" dirty="0">
                <a:solidFill>
                  <a:schemeClr val="accent6">
                    <a:lumMod val="75000"/>
                  </a:schemeClr>
                </a:solidFill>
                <a:latin typeface="Mevorach" pitchFamily="2" charset="-79"/>
                <a:cs typeface="Mevorach" pitchFamily="2" charset="-79"/>
              </a:rPr>
              <a:t>מ) </a:t>
            </a:r>
            <a:r>
              <a:rPr lang="he-IL" sz="2400" dirty="0" err="1">
                <a:solidFill>
                  <a:schemeClr val="accent6">
                    <a:lumMod val="75000"/>
                  </a:schemeClr>
                </a:solidFill>
                <a:latin typeface="Mevorach" pitchFamily="2" charset="-79"/>
                <a:cs typeface="Mevorach" pitchFamily="2" charset="-79"/>
              </a:rPr>
              <a:t>וְהִתְוַדּו</a:t>
            </a:r>
            <a:r>
              <a:rPr lang="he-IL" sz="2400" dirty="0">
                <a:solidFill>
                  <a:schemeClr val="accent6">
                    <a:lumMod val="75000"/>
                  </a:schemeClr>
                </a:solidFill>
                <a:latin typeface="Mevorach" pitchFamily="2" charset="-79"/>
                <a:cs typeface="Mevorach" pitchFamily="2" charset="-79"/>
              </a:rPr>
              <a:t>ּ אֶת </a:t>
            </a:r>
            <a:r>
              <a:rPr lang="he-IL" sz="2400" dirty="0" err="1">
                <a:solidFill>
                  <a:schemeClr val="accent6">
                    <a:lumMod val="75000"/>
                  </a:schemeClr>
                </a:solidFill>
                <a:latin typeface="Mevorach" pitchFamily="2" charset="-79"/>
                <a:cs typeface="Mevorach" pitchFamily="2" charset="-79"/>
              </a:rPr>
              <a:t>עֲוֹנָם</a:t>
            </a:r>
            <a:r>
              <a:rPr lang="he-IL" sz="2400" dirty="0">
                <a:solidFill>
                  <a:schemeClr val="accent6">
                    <a:lumMod val="75000"/>
                  </a:schemeClr>
                </a:solidFill>
                <a:latin typeface="Mevorach" pitchFamily="2" charset="-79"/>
                <a:cs typeface="Mevorach" pitchFamily="2" charset="-79"/>
              </a:rPr>
              <a:t> וְאֶת </a:t>
            </a:r>
            <a:r>
              <a:rPr lang="he-IL" sz="2400" dirty="0" err="1">
                <a:solidFill>
                  <a:schemeClr val="accent6">
                    <a:lumMod val="75000"/>
                  </a:schemeClr>
                </a:solidFill>
                <a:latin typeface="Mevorach" pitchFamily="2" charset="-79"/>
                <a:cs typeface="Mevorach" pitchFamily="2" charset="-79"/>
              </a:rPr>
              <a:t>עֲוֹן</a:t>
            </a:r>
            <a:r>
              <a:rPr lang="he-IL" sz="2400" dirty="0">
                <a:solidFill>
                  <a:schemeClr val="accent6">
                    <a:lumMod val="75000"/>
                  </a:schemeClr>
                </a:solidFill>
                <a:latin typeface="Mevorach" pitchFamily="2" charset="-79"/>
                <a:cs typeface="Mevorach" pitchFamily="2" charset="-79"/>
              </a:rPr>
              <a:t> </a:t>
            </a:r>
            <a:r>
              <a:rPr lang="he-IL" sz="2400" dirty="0" err="1">
                <a:solidFill>
                  <a:schemeClr val="accent6">
                    <a:lumMod val="75000"/>
                  </a:schemeClr>
                </a:solidFill>
                <a:latin typeface="Mevorach" pitchFamily="2" charset="-79"/>
                <a:cs typeface="Mevorach" pitchFamily="2" charset="-79"/>
              </a:rPr>
              <a:t>אֲבֹתָם</a:t>
            </a:r>
            <a:r>
              <a:rPr lang="he-IL" sz="2400" dirty="0">
                <a:solidFill>
                  <a:schemeClr val="accent6">
                    <a:lumMod val="75000"/>
                  </a:schemeClr>
                </a:solidFill>
                <a:latin typeface="Mevorach" pitchFamily="2" charset="-79"/>
                <a:cs typeface="Mevorach" pitchFamily="2" charset="-79"/>
              </a:rPr>
              <a:t> בְּמַעֲלָם אֲשֶׁר מָעֲלוּ בִי וְאַף אֲשֶׁר הָלְכוּ עִמִּי </a:t>
            </a:r>
            <a:r>
              <a:rPr lang="he-IL" sz="2400" b="1" dirty="0">
                <a:solidFill>
                  <a:srgbClr val="FF0000"/>
                </a:solidFill>
                <a:latin typeface="Mevorach" pitchFamily="2" charset="-79"/>
                <a:cs typeface="Mevorach" pitchFamily="2" charset="-79"/>
              </a:rPr>
              <a:t>בְּקֶרִי</a:t>
            </a:r>
            <a:r>
              <a:rPr lang="he-IL" sz="2400" dirty="0" smtClean="0">
                <a:solidFill>
                  <a:schemeClr val="accent6">
                    <a:lumMod val="75000"/>
                  </a:schemeClr>
                </a:solidFill>
                <a:latin typeface="Mevorach" pitchFamily="2" charset="-79"/>
                <a:cs typeface="Mevorach" pitchFamily="2" charset="-79"/>
              </a:rPr>
              <a:t>: (</a:t>
            </a:r>
            <a:r>
              <a:rPr lang="he-IL" sz="2400" dirty="0" err="1">
                <a:solidFill>
                  <a:schemeClr val="accent6">
                    <a:lumMod val="75000"/>
                  </a:schemeClr>
                </a:solidFill>
                <a:latin typeface="Mevorach" pitchFamily="2" charset="-79"/>
                <a:cs typeface="Mevorach" pitchFamily="2" charset="-79"/>
              </a:rPr>
              <a:t>מא</a:t>
            </a:r>
            <a:r>
              <a:rPr lang="he-IL" sz="2400" dirty="0">
                <a:solidFill>
                  <a:schemeClr val="accent6">
                    <a:lumMod val="75000"/>
                  </a:schemeClr>
                </a:solidFill>
                <a:latin typeface="Mevorach" pitchFamily="2" charset="-79"/>
                <a:cs typeface="Mevorach" pitchFamily="2" charset="-79"/>
              </a:rPr>
              <a:t>) אַף אֲנִי אֵלֵךְ עִמָּם ב</a:t>
            </a:r>
            <a:r>
              <a:rPr lang="he-IL" sz="2400" b="1" dirty="0">
                <a:solidFill>
                  <a:srgbClr val="FF0000"/>
                </a:solidFill>
                <a:latin typeface="Mevorach" pitchFamily="2" charset="-79"/>
                <a:cs typeface="Mevorach" pitchFamily="2" charset="-79"/>
              </a:rPr>
              <a:t>ְּקֶרִי</a:t>
            </a:r>
            <a:r>
              <a:rPr lang="he-IL" sz="2400" dirty="0">
                <a:solidFill>
                  <a:schemeClr val="accent6">
                    <a:lumMod val="75000"/>
                  </a:schemeClr>
                </a:solidFill>
                <a:latin typeface="Mevorach" pitchFamily="2" charset="-79"/>
                <a:cs typeface="Mevorach" pitchFamily="2" charset="-79"/>
              </a:rPr>
              <a:t> וְהֵבֵאתִי אֹתָם בְּאֶרֶץ </a:t>
            </a:r>
            <a:r>
              <a:rPr lang="he-IL" sz="2400" dirty="0" err="1">
                <a:solidFill>
                  <a:schemeClr val="accent6">
                    <a:lumMod val="75000"/>
                  </a:schemeClr>
                </a:solidFill>
                <a:latin typeface="Mevorach" pitchFamily="2" charset="-79"/>
                <a:cs typeface="Mevorach" pitchFamily="2" charset="-79"/>
              </a:rPr>
              <a:t>אֹיְבֵיהֶם</a:t>
            </a:r>
            <a:r>
              <a:rPr lang="he-IL" sz="2400" dirty="0">
                <a:solidFill>
                  <a:schemeClr val="accent6">
                    <a:lumMod val="75000"/>
                  </a:schemeClr>
                </a:solidFill>
                <a:latin typeface="Mevorach" pitchFamily="2" charset="-79"/>
                <a:cs typeface="Mevorach" pitchFamily="2" charset="-79"/>
              </a:rPr>
              <a:t> אוֹ אָז </a:t>
            </a:r>
            <a:r>
              <a:rPr lang="he-IL" sz="2400" dirty="0" err="1">
                <a:solidFill>
                  <a:schemeClr val="accent6">
                    <a:lumMod val="75000"/>
                  </a:schemeClr>
                </a:solidFill>
                <a:latin typeface="Mevorach" pitchFamily="2" charset="-79"/>
                <a:cs typeface="Mevorach" pitchFamily="2" charset="-79"/>
              </a:rPr>
              <a:t>יִכָּנַע</a:t>
            </a:r>
            <a:r>
              <a:rPr lang="he-IL" sz="2400" dirty="0">
                <a:solidFill>
                  <a:schemeClr val="accent6">
                    <a:lumMod val="75000"/>
                  </a:schemeClr>
                </a:solidFill>
                <a:latin typeface="Mevorach" pitchFamily="2" charset="-79"/>
                <a:cs typeface="Mevorach" pitchFamily="2" charset="-79"/>
              </a:rPr>
              <a:t> לְבָבָם הֶעָרֵל וְאָז יִרְצוּ אֶת </a:t>
            </a:r>
            <a:r>
              <a:rPr lang="he-IL" sz="2400" dirty="0" err="1" smtClean="0">
                <a:solidFill>
                  <a:schemeClr val="accent6">
                    <a:lumMod val="75000"/>
                  </a:schemeClr>
                </a:solidFill>
                <a:latin typeface="Mevorach" pitchFamily="2" charset="-79"/>
                <a:cs typeface="Mevorach" pitchFamily="2" charset="-79"/>
              </a:rPr>
              <a:t>עֲוֹנָם</a:t>
            </a:r>
            <a:r>
              <a:rPr lang="he-IL" sz="2400" dirty="0" smtClean="0">
                <a:solidFill>
                  <a:schemeClr val="accent6">
                    <a:lumMod val="75000"/>
                  </a:schemeClr>
                </a:solidFill>
                <a:latin typeface="Mevorach" pitchFamily="2" charset="-79"/>
                <a:cs typeface="Mevorach" pitchFamily="2" charset="-79"/>
              </a:rPr>
              <a:t>...</a:t>
            </a:r>
            <a:endParaRPr lang="en-US" sz="2400" dirty="0">
              <a:solidFill>
                <a:schemeClr val="accent6">
                  <a:lumMod val="75000"/>
                </a:schemeClr>
              </a:solidFill>
              <a:latin typeface="Mevorach" pitchFamily="2" charset="-79"/>
              <a:cs typeface="Mevorach" pitchFamily="2" charset="-79"/>
            </a:endParaRPr>
          </a:p>
          <a:p>
            <a:pPr algn="l"/>
            <a:r>
              <a:rPr lang="he-IL" dirty="0">
                <a:latin typeface="Mevorach" pitchFamily="2" charset="-79"/>
                <a:cs typeface="Mevorach" pitchFamily="2" charset="-79"/>
              </a:rPr>
              <a:t>ויקרא פרק </a:t>
            </a:r>
            <a:r>
              <a:rPr lang="he-IL" dirty="0" err="1">
                <a:latin typeface="Mevorach" pitchFamily="2" charset="-79"/>
                <a:cs typeface="Mevorach" pitchFamily="2" charset="-79"/>
              </a:rPr>
              <a:t>כו</a:t>
            </a:r>
            <a:r>
              <a:rPr lang="he-IL" dirty="0">
                <a:latin typeface="Mevorach" pitchFamily="2" charset="-79"/>
                <a:cs typeface="Mevorach" pitchFamily="2" charset="-79"/>
              </a:rPr>
              <a:t> </a:t>
            </a:r>
            <a:endParaRPr lang="en-US" dirty="0">
              <a:latin typeface="Mevorach" pitchFamily="2" charset="-79"/>
              <a:cs typeface="Mevorach" pitchFamily="2" charset="-79"/>
            </a:endParaRPr>
          </a:p>
        </p:txBody>
      </p:sp>
      <p:sp>
        <p:nvSpPr>
          <p:cNvPr id="5" name="מלבן מעוגל 4"/>
          <p:cNvSpPr/>
          <p:nvPr/>
        </p:nvSpPr>
        <p:spPr>
          <a:xfrm>
            <a:off x="491815" y="5445224"/>
            <a:ext cx="8112633" cy="1296144"/>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4000" dirty="0" smtClean="0">
                <a:solidFill>
                  <a:srgbClr val="C00000"/>
                </a:solidFill>
                <a:cs typeface="Hofesh" pitchFamily="2" charset="-79"/>
              </a:rPr>
              <a:t>עונש הגלות מגיע רק לאחר ההליכה ב'קרי':</a:t>
            </a:r>
          </a:p>
          <a:p>
            <a:pPr algn="ctr"/>
            <a:r>
              <a:rPr lang="he-IL" sz="4000" dirty="0" smtClean="0">
                <a:solidFill>
                  <a:srgbClr val="C00000"/>
                </a:solidFill>
                <a:cs typeface="Hofesh" pitchFamily="2" charset="-79"/>
              </a:rPr>
              <a:t>"העונש מגיע לנו במקרה"</a:t>
            </a:r>
            <a:endParaRPr lang="he-IL" sz="4000" dirty="0">
              <a:solidFill>
                <a:srgbClr val="C00000"/>
              </a:solidFill>
              <a:cs typeface="Hofesh" pitchFamily="2" charset="-79"/>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89825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חץ שמאלה 7"/>
          <p:cNvSpPr/>
          <p:nvPr/>
        </p:nvSpPr>
        <p:spPr>
          <a:xfrm rot="2911046">
            <a:off x="5894908" y="32220"/>
            <a:ext cx="1126566" cy="72008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 name="מלבן 2"/>
          <p:cNvSpPr/>
          <p:nvPr/>
        </p:nvSpPr>
        <p:spPr>
          <a:xfrm>
            <a:off x="6215306" y="999019"/>
            <a:ext cx="1390124"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יאשיהו</a:t>
            </a:r>
            <a:endParaRPr lang="he-IL" sz="4000" dirty="0"/>
          </a:p>
        </p:txBody>
      </p:sp>
      <p:sp>
        <p:nvSpPr>
          <p:cNvPr id="9" name="חץ שמאלה 8"/>
          <p:cNvSpPr/>
          <p:nvPr/>
        </p:nvSpPr>
        <p:spPr>
          <a:xfrm rot="18898123">
            <a:off x="5479635" y="769599"/>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5448108" y="1706905"/>
            <a:ext cx="146226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יהואחז</a:t>
            </a:r>
            <a:endParaRPr lang="he-IL" sz="4000" dirty="0"/>
          </a:p>
        </p:txBody>
      </p:sp>
      <p:sp>
        <p:nvSpPr>
          <p:cNvPr id="11" name="חץ שמאלה 10"/>
          <p:cNvSpPr/>
          <p:nvPr/>
        </p:nvSpPr>
        <p:spPr>
          <a:xfrm rot="18898123">
            <a:off x="4615539" y="1561687"/>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4578576" y="2444635"/>
            <a:ext cx="139333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יהויקים</a:t>
            </a:r>
            <a:endParaRPr lang="he-IL" sz="4000" dirty="0"/>
          </a:p>
        </p:txBody>
      </p:sp>
      <p:sp>
        <p:nvSpPr>
          <p:cNvPr id="13" name="חץ שמאלה 12"/>
          <p:cNvSpPr/>
          <p:nvPr/>
        </p:nvSpPr>
        <p:spPr>
          <a:xfrm rot="18898123">
            <a:off x="3751443" y="2353775"/>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4155334" y="3148267"/>
            <a:ext cx="124425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יהויכין</a:t>
            </a:r>
            <a:endParaRPr lang="he-IL" sz="4000" dirty="0"/>
          </a:p>
        </p:txBody>
      </p:sp>
      <p:sp>
        <p:nvSpPr>
          <p:cNvPr id="15" name="חץ שמאלה 14"/>
          <p:cNvSpPr/>
          <p:nvPr/>
        </p:nvSpPr>
        <p:spPr>
          <a:xfrm rot="2911046">
            <a:off x="3113340" y="2840532"/>
            <a:ext cx="1126566" cy="72008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4" name="מלבן 23"/>
          <p:cNvSpPr/>
          <p:nvPr/>
        </p:nvSpPr>
        <p:spPr>
          <a:xfrm>
            <a:off x="6907284" y="239143"/>
            <a:ext cx="1645002"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רחבעם</a:t>
            </a:r>
            <a:endParaRPr lang="he-IL" sz="4000" dirty="0"/>
          </a:p>
        </p:txBody>
      </p:sp>
      <p:pic>
        <p:nvPicPr>
          <p:cNvPr id="2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מלבן מעוגל 17"/>
          <p:cNvSpPr/>
          <p:nvPr/>
        </p:nvSpPr>
        <p:spPr>
          <a:xfrm>
            <a:off x="224777" y="3861048"/>
            <a:ext cx="8667703" cy="2808312"/>
          </a:xfrm>
          <a:prstGeom prst="roundRect">
            <a:avLst/>
          </a:prstGeom>
          <a:solidFill>
            <a:schemeClr val="accent4">
              <a:lumMod val="7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600" dirty="0">
              <a:latin typeface="Mevorach" pitchFamily="2" charset="-79"/>
              <a:cs typeface="Mevorach" pitchFamily="2" charset="-79"/>
            </a:endParaRPr>
          </a:p>
          <a:p>
            <a:pPr algn="ctr"/>
            <a:r>
              <a:rPr lang="he-IL" sz="2600" dirty="0">
                <a:latin typeface="Mevorach" pitchFamily="2" charset="-79"/>
                <a:cs typeface="Mevorach" pitchFamily="2" charset="-79"/>
              </a:rPr>
              <a:t>(</a:t>
            </a:r>
            <a:r>
              <a:rPr lang="he-IL" sz="2600" dirty="0" err="1">
                <a:latin typeface="Mevorach" pitchFamily="2" charset="-79"/>
                <a:cs typeface="Mevorach" pitchFamily="2" charset="-79"/>
              </a:rPr>
              <a:t>כז</a:t>
            </a:r>
            <a:r>
              <a:rPr lang="he-IL" sz="2600" dirty="0">
                <a:latin typeface="Mevorach" pitchFamily="2" charset="-79"/>
                <a:cs typeface="Mevorach" pitchFamily="2" charset="-79"/>
              </a:rPr>
              <a:t>) וַיְהִי </a:t>
            </a:r>
            <a:r>
              <a:rPr lang="he-IL" sz="2600" dirty="0" err="1">
                <a:latin typeface="Mevorach" pitchFamily="2" charset="-79"/>
                <a:cs typeface="Mevorach" pitchFamily="2" charset="-79"/>
              </a:rPr>
              <a:t>בִשְׁלֹשִׁים</a:t>
            </a:r>
            <a:r>
              <a:rPr lang="he-IL" sz="2600" dirty="0">
                <a:latin typeface="Mevorach" pitchFamily="2" charset="-79"/>
                <a:cs typeface="Mevorach" pitchFamily="2" charset="-79"/>
              </a:rPr>
              <a:t> וָשֶׁבַע שָׁנָה לְגָלוּת יְהוֹיָכִין מֶלֶךְ יְהוּדָה בִּשְׁנֵים עָשָׂר חֹדֶשׁ בְּעֶשְׂרִים וְשִׁבְעָה לַחֹדֶשׁ נָשָׂא </a:t>
            </a:r>
            <a:r>
              <a:rPr lang="he-IL" sz="2600" dirty="0" err="1">
                <a:latin typeface="Mevorach" pitchFamily="2" charset="-79"/>
                <a:cs typeface="Mevorach" pitchFamily="2" charset="-79"/>
              </a:rPr>
              <a:t>אֱוִיל</a:t>
            </a:r>
            <a:r>
              <a:rPr lang="he-IL" sz="2600" dirty="0">
                <a:latin typeface="Mevorach" pitchFamily="2" charset="-79"/>
                <a:cs typeface="Mevorach" pitchFamily="2" charset="-79"/>
              </a:rPr>
              <a:t> מְרֹדַךְ מֶלֶךְ בָּבֶל בִּשְׁנַת מָלְכוֹ אֶת רֹאשׁ יְהוֹיָכִין מֶלֶךְ יְהוּדָה מִבֵּית כֶּלֶא</a:t>
            </a:r>
            <a:r>
              <a:rPr lang="he-IL" sz="2600" dirty="0" smtClean="0">
                <a:latin typeface="Mevorach" pitchFamily="2" charset="-79"/>
                <a:cs typeface="Mevorach" pitchFamily="2" charset="-79"/>
              </a:rPr>
              <a:t>: (</a:t>
            </a:r>
            <a:r>
              <a:rPr lang="he-IL" sz="2600" dirty="0" err="1">
                <a:latin typeface="Mevorach" pitchFamily="2" charset="-79"/>
                <a:cs typeface="Mevorach" pitchFamily="2" charset="-79"/>
              </a:rPr>
              <a:t>כח</a:t>
            </a:r>
            <a:r>
              <a:rPr lang="he-IL" sz="2600" dirty="0">
                <a:latin typeface="Mevorach" pitchFamily="2" charset="-79"/>
                <a:cs typeface="Mevorach" pitchFamily="2" charset="-79"/>
              </a:rPr>
              <a:t>) וַיְדַבֵּר אִתּוֹ </a:t>
            </a:r>
            <a:r>
              <a:rPr lang="he-IL" sz="2600" dirty="0" err="1">
                <a:latin typeface="Mevorach" pitchFamily="2" charset="-79"/>
                <a:cs typeface="Mevorach" pitchFamily="2" charset="-79"/>
              </a:rPr>
              <a:t>טֹבוֹת</a:t>
            </a:r>
            <a:r>
              <a:rPr lang="he-IL" sz="2600" dirty="0">
                <a:latin typeface="Mevorach" pitchFamily="2" charset="-79"/>
                <a:cs typeface="Mevorach" pitchFamily="2" charset="-79"/>
              </a:rPr>
              <a:t> </a:t>
            </a:r>
            <a:r>
              <a:rPr lang="he-IL" sz="2600" dirty="0" err="1">
                <a:latin typeface="Mevorach" pitchFamily="2" charset="-79"/>
                <a:cs typeface="Mevorach" pitchFamily="2" charset="-79"/>
              </a:rPr>
              <a:t>וַיִּתֵּן</a:t>
            </a:r>
            <a:r>
              <a:rPr lang="he-IL" sz="2600" dirty="0">
                <a:latin typeface="Mevorach" pitchFamily="2" charset="-79"/>
                <a:cs typeface="Mevorach" pitchFamily="2" charset="-79"/>
              </a:rPr>
              <a:t> אֶת כִּסְאוֹ מֵעַל </a:t>
            </a:r>
            <a:r>
              <a:rPr lang="he-IL" sz="2600" dirty="0" err="1">
                <a:latin typeface="Mevorach" pitchFamily="2" charset="-79"/>
                <a:cs typeface="Mevorach" pitchFamily="2" charset="-79"/>
              </a:rPr>
              <a:t>כִּסֵּא</a:t>
            </a:r>
            <a:r>
              <a:rPr lang="he-IL" sz="2600" dirty="0">
                <a:latin typeface="Mevorach" pitchFamily="2" charset="-79"/>
                <a:cs typeface="Mevorach" pitchFamily="2" charset="-79"/>
              </a:rPr>
              <a:t> הַמְּלָכִים אֲשֶׁר אִתּוֹ </a:t>
            </a:r>
            <a:r>
              <a:rPr lang="he-IL" sz="2600" dirty="0" smtClean="0">
                <a:latin typeface="Mevorach" pitchFamily="2" charset="-79"/>
                <a:cs typeface="Mevorach" pitchFamily="2" charset="-79"/>
              </a:rPr>
              <a:t>בְּבָבֶל...</a:t>
            </a:r>
          </a:p>
          <a:p>
            <a:pPr algn="ctr"/>
            <a:r>
              <a:rPr lang="he-IL" dirty="0" smtClean="0">
                <a:latin typeface="Mevorach" pitchFamily="2" charset="-79"/>
                <a:cs typeface="Mevorach" pitchFamily="2" charset="-79"/>
              </a:rPr>
              <a:t>מלכים </a:t>
            </a:r>
            <a:r>
              <a:rPr lang="he-IL" dirty="0">
                <a:latin typeface="Mevorach" pitchFamily="2" charset="-79"/>
                <a:cs typeface="Mevorach" pitchFamily="2" charset="-79"/>
              </a:rPr>
              <a:t>ב פרק כה </a:t>
            </a:r>
          </a:p>
          <a:p>
            <a:pPr algn="ctr"/>
            <a:endParaRPr lang="he-IL" sz="2600" dirty="0">
              <a:latin typeface="Mevorach" pitchFamily="2" charset="-79"/>
              <a:cs typeface="Mevorach" pitchFamily="2" charset="-79"/>
            </a:endParaRPr>
          </a:p>
        </p:txBody>
      </p:sp>
      <p:sp>
        <p:nvSpPr>
          <p:cNvPr id="16" name="חץ שמאלה 15"/>
          <p:cNvSpPr/>
          <p:nvPr/>
        </p:nvSpPr>
        <p:spPr>
          <a:xfrm rot="2911046">
            <a:off x="2357764" y="1976436"/>
            <a:ext cx="1126566" cy="72008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4991669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חץ שמאלה 7"/>
          <p:cNvSpPr/>
          <p:nvPr/>
        </p:nvSpPr>
        <p:spPr>
          <a:xfrm rot="2911046">
            <a:off x="5894908" y="32220"/>
            <a:ext cx="1126566" cy="72008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 name="מלבן 2"/>
          <p:cNvSpPr/>
          <p:nvPr/>
        </p:nvSpPr>
        <p:spPr>
          <a:xfrm>
            <a:off x="6215306" y="999019"/>
            <a:ext cx="1390124"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יאשיהו</a:t>
            </a:r>
            <a:endParaRPr lang="he-IL" sz="4000" dirty="0"/>
          </a:p>
        </p:txBody>
      </p:sp>
      <p:sp>
        <p:nvSpPr>
          <p:cNvPr id="9" name="חץ שמאלה 8"/>
          <p:cNvSpPr/>
          <p:nvPr/>
        </p:nvSpPr>
        <p:spPr>
          <a:xfrm rot="18898123">
            <a:off x="5479635" y="769599"/>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5448108" y="1706905"/>
            <a:ext cx="146226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יהואחז</a:t>
            </a:r>
            <a:endParaRPr lang="he-IL" sz="4000" dirty="0"/>
          </a:p>
        </p:txBody>
      </p:sp>
      <p:sp>
        <p:nvSpPr>
          <p:cNvPr id="11" name="חץ שמאלה 10"/>
          <p:cNvSpPr/>
          <p:nvPr/>
        </p:nvSpPr>
        <p:spPr>
          <a:xfrm rot="18898123">
            <a:off x="4615539" y="1561687"/>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4578576" y="2444635"/>
            <a:ext cx="139333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יהויקים</a:t>
            </a:r>
            <a:endParaRPr lang="he-IL" sz="4000" dirty="0"/>
          </a:p>
        </p:txBody>
      </p:sp>
      <p:sp>
        <p:nvSpPr>
          <p:cNvPr id="13" name="חץ שמאלה 12"/>
          <p:cNvSpPr/>
          <p:nvPr/>
        </p:nvSpPr>
        <p:spPr>
          <a:xfrm rot="18898123">
            <a:off x="3751443" y="2353775"/>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4155334" y="3148267"/>
            <a:ext cx="124425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יהויכין</a:t>
            </a:r>
            <a:endParaRPr lang="he-IL" sz="4000" dirty="0"/>
          </a:p>
        </p:txBody>
      </p:sp>
      <p:sp>
        <p:nvSpPr>
          <p:cNvPr id="15" name="חץ שמאלה 14"/>
          <p:cNvSpPr/>
          <p:nvPr/>
        </p:nvSpPr>
        <p:spPr>
          <a:xfrm rot="2911046">
            <a:off x="3113340" y="2840532"/>
            <a:ext cx="1126566" cy="72008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4" name="מלבן 23"/>
          <p:cNvSpPr/>
          <p:nvPr/>
        </p:nvSpPr>
        <p:spPr>
          <a:xfrm>
            <a:off x="6907284" y="239143"/>
            <a:ext cx="1645002"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רחבעם</a:t>
            </a:r>
            <a:endParaRPr lang="he-IL" sz="4000" dirty="0"/>
          </a:p>
        </p:txBody>
      </p:sp>
      <p:pic>
        <p:nvPicPr>
          <p:cNvPr id="2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מלבן מעוגל 17"/>
          <p:cNvSpPr/>
          <p:nvPr/>
        </p:nvSpPr>
        <p:spPr>
          <a:xfrm>
            <a:off x="224777" y="3861048"/>
            <a:ext cx="8667703" cy="2808312"/>
          </a:xfrm>
          <a:prstGeom prst="roundRect">
            <a:avLst/>
          </a:prstGeom>
          <a:solidFill>
            <a:schemeClr val="accent4">
              <a:lumMod val="7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600" dirty="0" smtClean="0">
                <a:latin typeface="Mevorach" pitchFamily="2" charset="-79"/>
                <a:cs typeface="Mevorach" pitchFamily="2" charset="-79"/>
              </a:rPr>
              <a:t>(</a:t>
            </a:r>
            <a:r>
              <a:rPr lang="he-IL" sz="2600" dirty="0" err="1">
                <a:latin typeface="Mevorach" pitchFamily="2" charset="-79"/>
                <a:cs typeface="Mevorach" pitchFamily="2" charset="-79"/>
              </a:rPr>
              <a:t>טז</a:t>
            </a:r>
            <a:r>
              <a:rPr lang="he-IL" sz="2600" dirty="0">
                <a:latin typeface="Mevorach" pitchFamily="2" charset="-79"/>
                <a:cs typeface="Mevorach" pitchFamily="2" charset="-79"/>
              </a:rPr>
              <a:t>) וּבְנֵי יְהוֹיָקִים </a:t>
            </a:r>
            <a:r>
              <a:rPr lang="he-IL" sz="4000" b="1" dirty="0" err="1">
                <a:latin typeface="Mevorach" pitchFamily="2" charset="-79"/>
                <a:cs typeface="Mevorach" pitchFamily="2" charset="-79"/>
              </a:rPr>
              <a:t>יְכָנְיָה</a:t>
            </a:r>
            <a:r>
              <a:rPr lang="he-IL" sz="4000" b="1" dirty="0">
                <a:latin typeface="Mevorach" pitchFamily="2" charset="-79"/>
                <a:cs typeface="Mevorach" pitchFamily="2" charset="-79"/>
              </a:rPr>
              <a:t> </a:t>
            </a:r>
            <a:r>
              <a:rPr lang="he-IL" sz="2600" dirty="0">
                <a:latin typeface="Mevorach" pitchFamily="2" charset="-79"/>
                <a:cs typeface="Mevorach" pitchFamily="2" charset="-79"/>
              </a:rPr>
              <a:t>בְנוֹ צִדְקִיָּה בְנוֹ:</a:t>
            </a:r>
          </a:p>
          <a:p>
            <a:pPr algn="ctr"/>
            <a:r>
              <a:rPr lang="he-IL" sz="2600" dirty="0">
                <a:latin typeface="Mevorach" pitchFamily="2" charset="-79"/>
                <a:cs typeface="Mevorach" pitchFamily="2" charset="-79"/>
              </a:rPr>
              <a:t>(</a:t>
            </a:r>
            <a:r>
              <a:rPr lang="he-IL" sz="2600" dirty="0" err="1">
                <a:latin typeface="Mevorach" pitchFamily="2" charset="-79"/>
                <a:cs typeface="Mevorach" pitchFamily="2" charset="-79"/>
              </a:rPr>
              <a:t>יז</a:t>
            </a:r>
            <a:r>
              <a:rPr lang="he-IL" sz="2600" dirty="0">
                <a:latin typeface="Mevorach" pitchFamily="2" charset="-79"/>
                <a:cs typeface="Mevorach" pitchFamily="2" charset="-79"/>
              </a:rPr>
              <a:t>) וּבְנֵי </a:t>
            </a:r>
            <a:r>
              <a:rPr lang="he-IL" sz="2600" dirty="0" err="1">
                <a:latin typeface="Mevorach" pitchFamily="2" charset="-79"/>
                <a:cs typeface="Mevorach" pitchFamily="2" charset="-79"/>
              </a:rPr>
              <a:t>יְכָנְיָה</a:t>
            </a:r>
            <a:r>
              <a:rPr lang="he-IL" sz="2600" dirty="0">
                <a:latin typeface="Mevorach" pitchFamily="2" charset="-79"/>
                <a:cs typeface="Mevorach" pitchFamily="2" charset="-79"/>
              </a:rPr>
              <a:t> אַסִּר שְׁאַלְתִּיאֵל בְּנוֹ:</a:t>
            </a:r>
          </a:p>
          <a:p>
            <a:pPr algn="ctr"/>
            <a:r>
              <a:rPr lang="he-IL" sz="2600" dirty="0">
                <a:latin typeface="Mevorach" pitchFamily="2" charset="-79"/>
                <a:cs typeface="Mevorach" pitchFamily="2" charset="-79"/>
              </a:rPr>
              <a:t>(</a:t>
            </a:r>
            <a:r>
              <a:rPr lang="he-IL" sz="2600" dirty="0" err="1">
                <a:latin typeface="Mevorach" pitchFamily="2" charset="-79"/>
                <a:cs typeface="Mevorach" pitchFamily="2" charset="-79"/>
              </a:rPr>
              <a:t>יח</a:t>
            </a:r>
            <a:r>
              <a:rPr lang="he-IL" sz="2600" dirty="0">
                <a:latin typeface="Mevorach" pitchFamily="2" charset="-79"/>
                <a:cs typeface="Mevorach" pitchFamily="2" charset="-79"/>
              </a:rPr>
              <a:t>) </a:t>
            </a:r>
            <a:r>
              <a:rPr lang="he-IL" sz="2600" dirty="0" err="1">
                <a:latin typeface="Mevorach" pitchFamily="2" charset="-79"/>
                <a:cs typeface="Mevorach" pitchFamily="2" charset="-79"/>
              </a:rPr>
              <a:t>וּמַלְכִּירָם</a:t>
            </a:r>
            <a:r>
              <a:rPr lang="he-IL" sz="2600" dirty="0">
                <a:latin typeface="Mevorach" pitchFamily="2" charset="-79"/>
                <a:cs typeface="Mevorach" pitchFamily="2" charset="-79"/>
              </a:rPr>
              <a:t> וּפְדָיָה וְשֶׁנְאַצַּר </a:t>
            </a:r>
            <a:r>
              <a:rPr lang="he-IL" sz="2600" dirty="0" err="1">
                <a:latin typeface="Mevorach" pitchFamily="2" charset="-79"/>
                <a:cs typeface="Mevorach" pitchFamily="2" charset="-79"/>
              </a:rPr>
              <a:t>יְקַמְיָה</a:t>
            </a:r>
            <a:r>
              <a:rPr lang="he-IL" sz="2600" dirty="0">
                <a:latin typeface="Mevorach" pitchFamily="2" charset="-79"/>
                <a:cs typeface="Mevorach" pitchFamily="2" charset="-79"/>
              </a:rPr>
              <a:t> הוֹשָׁמָע וּנְדַבְיָה:</a:t>
            </a:r>
          </a:p>
          <a:p>
            <a:pPr algn="ctr"/>
            <a:r>
              <a:rPr lang="he-IL" sz="2600" dirty="0">
                <a:latin typeface="Mevorach" pitchFamily="2" charset="-79"/>
                <a:cs typeface="Mevorach" pitchFamily="2" charset="-79"/>
              </a:rPr>
              <a:t>(</a:t>
            </a:r>
            <a:r>
              <a:rPr lang="he-IL" sz="2600" dirty="0" err="1">
                <a:latin typeface="Mevorach" pitchFamily="2" charset="-79"/>
                <a:cs typeface="Mevorach" pitchFamily="2" charset="-79"/>
              </a:rPr>
              <a:t>יט</a:t>
            </a:r>
            <a:r>
              <a:rPr lang="he-IL" sz="2600" dirty="0">
                <a:latin typeface="Mevorach" pitchFamily="2" charset="-79"/>
                <a:cs typeface="Mevorach" pitchFamily="2" charset="-79"/>
              </a:rPr>
              <a:t>) וּבְנֵי פְדָיָה </a:t>
            </a:r>
            <a:r>
              <a:rPr lang="he-IL" sz="4000" b="1" dirty="0" err="1">
                <a:latin typeface="Mevorach" pitchFamily="2" charset="-79"/>
                <a:cs typeface="Mevorach" pitchFamily="2" charset="-79"/>
              </a:rPr>
              <a:t>זְרֻבָּבֶל</a:t>
            </a:r>
            <a:r>
              <a:rPr lang="he-IL" sz="2600" dirty="0">
                <a:latin typeface="Mevorach" pitchFamily="2" charset="-79"/>
                <a:cs typeface="Mevorach" pitchFamily="2" charset="-79"/>
              </a:rPr>
              <a:t> וְשִׁמְעִי וּבֶן </a:t>
            </a:r>
            <a:r>
              <a:rPr lang="he-IL" sz="2600" dirty="0" err="1">
                <a:latin typeface="Mevorach" pitchFamily="2" charset="-79"/>
                <a:cs typeface="Mevorach" pitchFamily="2" charset="-79"/>
              </a:rPr>
              <a:t>זְרֻבָּבֶל</a:t>
            </a:r>
            <a:r>
              <a:rPr lang="he-IL" sz="2600" dirty="0">
                <a:latin typeface="Mevorach" pitchFamily="2" charset="-79"/>
                <a:cs typeface="Mevorach" pitchFamily="2" charset="-79"/>
              </a:rPr>
              <a:t> מְשֻׁלָּם וַחֲנַנְיָה </a:t>
            </a:r>
            <a:r>
              <a:rPr lang="he-IL" sz="2600" dirty="0" err="1">
                <a:latin typeface="Mevorach" pitchFamily="2" charset="-79"/>
                <a:cs typeface="Mevorach" pitchFamily="2" charset="-79"/>
              </a:rPr>
              <a:t>וּשְׁלֹמִית</a:t>
            </a:r>
            <a:r>
              <a:rPr lang="he-IL" sz="2600" dirty="0">
                <a:latin typeface="Mevorach" pitchFamily="2" charset="-79"/>
                <a:cs typeface="Mevorach" pitchFamily="2" charset="-79"/>
              </a:rPr>
              <a:t> אֲחוֹתָם</a:t>
            </a:r>
            <a:r>
              <a:rPr lang="he-IL" sz="2600" dirty="0" smtClean="0">
                <a:latin typeface="Mevorach" pitchFamily="2" charset="-79"/>
                <a:cs typeface="Mevorach" pitchFamily="2" charset="-79"/>
              </a:rPr>
              <a:t>:</a:t>
            </a:r>
          </a:p>
          <a:p>
            <a:pPr algn="ctr"/>
            <a:r>
              <a:rPr lang="he-IL" dirty="0">
                <a:latin typeface="Mevorach" pitchFamily="2" charset="-79"/>
                <a:cs typeface="Mevorach" pitchFamily="2" charset="-79"/>
              </a:rPr>
              <a:t>דברי הימים א פרק ג </a:t>
            </a:r>
          </a:p>
        </p:txBody>
      </p:sp>
      <p:sp>
        <p:nvSpPr>
          <p:cNvPr id="16" name="חץ שמאלה 15"/>
          <p:cNvSpPr/>
          <p:nvPr/>
        </p:nvSpPr>
        <p:spPr>
          <a:xfrm rot="2911046">
            <a:off x="2357764" y="1929236"/>
            <a:ext cx="1126566" cy="72008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חץ שמאלה 16"/>
          <p:cNvSpPr/>
          <p:nvPr/>
        </p:nvSpPr>
        <p:spPr>
          <a:xfrm rot="2911046">
            <a:off x="1555214" y="1065140"/>
            <a:ext cx="1126566" cy="72008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5597478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של מספר שקופית 2"/>
          <p:cNvSpPr>
            <a:spLocks noGrp="1"/>
          </p:cNvSpPr>
          <p:nvPr>
            <p:ph type="sldNum" sz="quarter" idx="12"/>
          </p:nvPr>
        </p:nvSpPr>
        <p:spPr/>
        <p:txBody>
          <a:bodyPr/>
          <a:lstStyle/>
          <a:p>
            <a:fld id="{92A2DEB0-95A9-4D0E-8080-FD4FF24BCDF1}" type="slidenum">
              <a:rPr lang="he-IL" smtClean="0"/>
              <a:t>32</a:t>
            </a:fld>
            <a:endParaRPr lang="he-IL"/>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מלבן מעוגל 4"/>
          <p:cNvSpPr/>
          <p:nvPr/>
        </p:nvSpPr>
        <p:spPr>
          <a:xfrm>
            <a:off x="6804248" y="1772816"/>
            <a:ext cx="1584176" cy="1080120"/>
          </a:xfrm>
          <a:prstGeom prst="roundRect">
            <a:avLst/>
          </a:prstGeom>
          <a:solidFill>
            <a:schemeClr val="accent1">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3600" dirty="0" smtClean="0">
                <a:cs typeface="Hofesh" pitchFamily="2" charset="-79"/>
              </a:rPr>
              <a:t>יאשיה</a:t>
            </a:r>
          </a:p>
          <a:p>
            <a:pPr algn="ctr"/>
            <a:r>
              <a:rPr lang="he-IL" sz="3600" dirty="0" smtClean="0">
                <a:cs typeface="Hofesh" pitchFamily="2" charset="-79"/>
              </a:rPr>
              <a:t>31 שנה</a:t>
            </a:r>
            <a:endParaRPr lang="he-IL" sz="3600" dirty="0">
              <a:cs typeface="Hofesh" pitchFamily="2" charset="-79"/>
            </a:endParaRPr>
          </a:p>
        </p:txBody>
      </p:sp>
      <p:sp>
        <p:nvSpPr>
          <p:cNvPr id="6" name="מלבן מעוגל 5"/>
          <p:cNvSpPr/>
          <p:nvPr/>
        </p:nvSpPr>
        <p:spPr>
          <a:xfrm>
            <a:off x="5220072" y="1772816"/>
            <a:ext cx="1584176" cy="1080120"/>
          </a:xfrm>
          <a:prstGeom prst="roundRect">
            <a:avLst/>
          </a:prstGeom>
          <a:solidFill>
            <a:schemeClr val="accent1">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3600" dirty="0" smtClean="0">
                <a:cs typeface="Hofesh" pitchFamily="2" charset="-79"/>
              </a:rPr>
              <a:t>יהואחז</a:t>
            </a:r>
          </a:p>
          <a:p>
            <a:pPr algn="ctr"/>
            <a:r>
              <a:rPr lang="he-IL" sz="3600" dirty="0" smtClean="0">
                <a:cs typeface="Hofesh" pitchFamily="2" charset="-79"/>
              </a:rPr>
              <a:t>3 חודשים</a:t>
            </a:r>
            <a:endParaRPr lang="he-IL" sz="3600" dirty="0">
              <a:cs typeface="Hofesh" pitchFamily="2" charset="-79"/>
            </a:endParaRPr>
          </a:p>
        </p:txBody>
      </p:sp>
      <p:sp>
        <p:nvSpPr>
          <p:cNvPr id="7" name="מלבן מעוגל 6"/>
          <p:cNvSpPr/>
          <p:nvPr/>
        </p:nvSpPr>
        <p:spPr>
          <a:xfrm>
            <a:off x="1115616" y="1772816"/>
            <a:ext cx="1584176" cy="1080120"/>
          </a:xfrm>
          <a:prstGeom prst="roundRect">
            <a:avLst/>
          </a:prstGeom>
          <a:solidFill>
            <a:schemeClr val="accent1">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3600" dirty="0" smtClean="0">
                <a:cs typeface="Hofesh" pitchFamily="2" charset="-79"/>
              </a:rPr>
              <a:t>יהויכין</a:t>
            </a:r>
          </a:p>
          <a:p>
            <a:pPr algn="ctr"/>
            <a:r>
              <a:rPr lang="he-IL" sz="3600" dirty="0" smtClean="0">
                <a:cs typeface="Hofesh" pitchFamily="2" charset="-79"/>
              </a:rPr>
              <a:t>3 חודשים</a:t>
            </a:r>
            <a:endParaRPr lang="he-IL" sz="3600" dirty="0">
              <a:cs typeface="Hofesh" pitchFamily="2" charset="-79"/>
            </a:endParaRPr>
          </a:p>
        </p:txBody>
      </p:sp>
      <p:sp>
        <p:nvSpPr>
          <p:cNvPr id="8" name="מלבן מעוגל 7"/>
          <p:cNvSpPr/>
          <p:nvPr/>
        </p:nvSpPr>
        <p:spPr>
          <a:xfrm>
            <a:off x="2699792" y="1772816"/>
            <a:ext cx="1584176" cy="1080120"/>
          </a:xfrm>
          <a:prstGeom prst="roundRect">
            <a:avLst/>
          </a:prstGeom>
          <a:solidFill>
            <a:schemeClr val="accent1">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3600" dirty="0" smtClean="0">
                <a:cs typeface="Hofesh" pitchFamily="2" charset="-79"/>
              </a:rPr>
              <a:t>יהויקים</a:t>
            </a:r>
          </a:p>
          <a:p>
            <a:pPr algn="ctr"/>
            <a:r>
              <a:rPr lang="he-IL" sz="3600" dirty="0" smtClean="0">
                <a:cs typeface="Hofesh" pitchFamily="2" charset="-79"/>
              </a:rPr>
              <a:t>11 שנה</a:t>
            </a:r>
            <a:endParaRPr lang="he-IL" sz="3600" dirty="0">
              <a:cs typeface="Hofesh" pitchFamily="2" charset="-79"/>
            </a:endParaRPr>
          </a:p>
        </p:txBody>
      </p:sp>
      <p:cxnSp>
        <p:nvCxnSpPr>
          <p:cNvPr id="10" name="מחבר חץ ישר 9"/>
          <p:cNvCxnSpPr/>
          <p:nvPr/>
        </p:nvCxnSpPr>
        <p:spPr>
          <a:xfrm>
            <a:off x="7617964" y="3097081"/>
            <a:ext cx="0" cy="504056"/>
          </a:xfrm>
          <a:prstGeom prst="straightConnector1">
            <a:avLst/>
          </a:prstGeom>
          <a:ln w="539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1" name="מחבר חץ ישר 10"/>
          <p:cNvCxnSpPr/>
          <p:nvPr/>
        </p:nvCxnSpPr>
        <p:spPr>
          <a:xfrm>
            <a:off x="6054854" y="3093610"/>
            <a:ext cx="0" cy="504056"/>
          </a:xfrm>
          <a:prstGeom prst="straightConnector1">
            <a:avLst/>
          </a:prstGeom>
          <a:ln w="539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2" name="מלבן מעוגל 11"/>
          <p:cNvSpPr/>
          <p:nvPr/>
        </p:nvSpPr>
        <p:spPr>
          <a:xfrm>
            <a:off x="6876256" y="3717032"/>
            <a:ext cx="1584176" cy="1152128"/>
          </a:xfrm>
          <a:prstGeom prst="roundRect">
            <a:avLst/>
          </a:prstGeom>
          <a:solidFill>
            <a:schemeClr val="accent1">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3600" dirty="0">
                <a:cs typeface="Hofesh" pitchFamily="2" charset="-79"/>
              </a:rPr>
              <a:t>נהרג ע"י</a:t>
            </a:r>
          </a:p>
          <a:p>
            <a:pPr algn="ctr"/>
            <a:r>
              <a:rPr lang="he-IL" sz="3600" dirty="0">
                <a:cs typeface="Hofesh" pitchFamily="2" charset="-79"/>
              </a:rPr>
              <a:t>מצרים</a:t>
            </a:r>
          </a:p>
        </p:txBody>
      </p:sp>
      <p:sp>
        <p:nvSpPr>
          <p:cNvPr id="13" name="מלבן מעוגל 12"/>
          <p:cNvSpPr/>
          <p:nvPr/>
        </p:nvSpPr>
        <p:spPr>
          <a:xfrm>
            <a:off x="5307981" y="3717032"/>
            <a:ext cx="1584176" cy="1152128"/>
          </a:xfrm>
          <a:prstGeom prst="roundRect">
            <a:avLst/>
          </a:prstGeom>
          <a:solidFill>
            <a:schemeClr val="accent1">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3600" dirty="0">
                <a:cs typeface="Hofesh" pitchFamily="2" charset="-79"/>
              </a:rPr>
              <a:t>הודח ע"י</a:t>
            </a:r>
          </a:p>
          <a:p>
            <a:pPr algn="ctr"/>
            <a:r>
              <a:rPr lang="he-IL" sz="3600" dirty="0">
                <a:cs typeface="Hofesh" pitchFamily="2" charset="-79"/>
              </a:rPr>
              <a:t>מצרים</a:t>
            </a:r>
          </a:p>
        </p:txBody>
      </p:sp>
      <p:cxnSp>
        <p:nvCxnSpPr>
          <p:cNvPr id="14" name="מחבר חץ ישר 13"/>
          <p:cNvCxnSpPr/>
          <p:nvPr/>
        </p:nvCxnSpPr>
        <p:spPr>
          <a:xfrm>
            <a:off x="3491880" y="3068960"/>
            <a:ext cx="0" cy="504056"/>
          </a:xfrm>
          <a:prstGeom prst="straightConnector1">
            <a:avLst/>
          </a:prstGeom>
          <a:ln w="539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5" name="מחבר חץ ישר 14"/>
          <p:cNvCxnSpPr/>
          <p:nvPr/>
        </p:nvCxnSpPr>
        <p:spPr>
          <a:xfrm>
            <a:off x="1907704" y="3068960"/>
            <a:ext cx="0" cy="504056"/>
          </a:xfrm>
          <a:prstGeom prst="straightConnector1">
            <a:avLst/>
          </a:prstGeom>
          <a:ln w="539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7" name="מלבן מעוגל 16"/>
          <p:cNvSpPr/>
          <p:nvPr/>
        </p:nvSpPr>
        <p:spPr>
          <a:xfrm>
            <a:off x="1115616" y="3717032"/>
            <a:ext cx="1584176" cy="1152128"/>
          </a:xfrm>
          <a:prstGeom prst="roundRect">
            <a:avLst/>
          </a:prstGeom>
          <a:solidFill>
            <a:schemeClr val="accent1">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3600" dirty="0">
                <a:cs typeface="Hofesh" pitchFamily="2" charset="-79"/>
              </a:rPr>
              <a:t>הוגלה ע"י</a:t>
            </a:r>
          </a:p>
          <a:p>
            <a:pPr algn="ctr"/>
            <a:r>
              <a:rPr lang="he-IL" sz="3600" dirty="0">
                <a:cs typeface="Hofesh" pitchFamily="2" charset="-79"/>
              </a:rPr>
              <a:t>בבל</a:t>
            </a:r>
          </a:p>
        </p:txBody>
      </p:sp>
      <p:sp>
        <p:nvSpPr>
          <p:cNvPr id="18" name="מלבן מעוגל 17"/>
          <p:cNvSpPr/>
          <p:nvPr/>
        </p:nvSpPr>
        <p:spPr>
          <a:xfrm>
            <a:off x="2699792" y="3717032"/>
            <a:ext cx="1584176" cy="1152128"/>
          </a:xfrm>
          <a:prstGeom prst="roundRect">
            <a:avLst/>
          </a:prstGeom>
          <a:solidFill>
            <a:schemeClr val="accent1">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3600" dirty="0">
                <a:cs typeface="Hofesh" pitchFamily="2" charset="-79"/>
              </a:rPr>
              <a:t>הוגלה ע"י</a:t>
            </a:r>
          </a:p>
          <a:p>
            <a:pPr algn="ctr"/>
            <a:r>
              <a:rPr lang="he-IL" sz="3600" dirty="0">
                <a:cs typeface="Hofesh" pitchFamily="2" charset="-79"/>
              </a:rPr>
              <a:t>בבל</a:t>
            </a:r>
          </a:p>
        </p:txBody>
      </p:sp>
      <p:sp>
        <p:nvSpPr>
          <p:cNvPr id="19" name="חץ למטה 18"/>
          <p:cNvSpPr/>
          <p:nvPr/>
        </p:nvSpPr>
        <p:spPr>
          <a:xfrm>
            <a:off x="3491880" y="5661248"/>
            <a:ext cx="2664296" cy="1008112"/>
          </a:xfrm>
          <a:prstGeom prst="downArrow">
            <a:avLst/>
          </a:prstGeom>
          <a:solidFill>
            <a:schemeClr val="accent1">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3600">
              <a:cs typeface="Hofesh" pitchFamily="2" charset="-79"/>
            </a:endParaRPr>
          </a:p>
        </p:txBody>
      </p:sp>
    </p:spTree>
    <p:extLst>
      <p:ext uri="{BB962C8B-B14F-4D97-AF65-F5344CB8AC3E}">
        <p14:creationId xmlns:p14="http://schemas.microsoft.com/office/powerpoint/2010/main" val="27910751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lstStyle/>
          <a:p>
            <a:r>
              <a:rPr lang="he-IL" sz="6000" dirty="0" smtClean="0">
                <a:solidFill>
                  <a:prstClr val="black"/>
                </a:solidFill>
                <a:latin typeface="Choco" pitchFamily="2" charset="-79"/>
                <a:cs typeface="Choco" pitchFamily="2" charset="-79"/>
              </a:rPr>
              <a:t>צדקיהו</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33</a:t>
            </a:fld>
            <a:endParaRPr lang="he-IL"/>
          </a:p>
        </p:txBody>
      </p:sp>
      <p:sp>
        <p:nvSpPr>
          <p:cNvPr id="5" name="מגילה אנכית 4"/>
          <p:cNvSpPr/>
          <p:nvPr/>
        </p:nvSpPr>
        <p:spPr>
          <a:xfrm>
            <a:off x="449558" y="1412776"/>
            <a:ext cx="8082882" cy="5040560"/>
          </a:xfrm>
          <a:prstGeom prst="verticalScroll">
            <a:avLst/>
          </a:prstGeom>
          <a:blipFill>
            <a:blip r:embed="rId2"/>
            <a:tile tx="0" ty="0" sx="100000" sy="100000" flip="none" algn="tl"/>
          </a:bli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800" dirty="0" smtClean="0">
                <a:solidFill>
                  <a:srgbClr val="C00000"/>
                </a:solidFill>
                <a:latin typeface="Mevorach" pitchFamily="2" charset="-79"/>
                <a:cs typeface="Mevorach" pitchFamily="2" charset="-79"/>
              </a:rPr>
              <a:t>(</a:t>
            </a:r>
            <a:r>
              <a:rPr lang="he-IL" sz="2800" dirty="0">
                <a:solidFill>
                  <a:srgbClr val="C00000"/>
                </a:solidFill>
                <a:latin typeface="Mevorach" pitchFamily="2" charset="-79"/>
                <a:cs typeface="Mevorach" pitchFamily="2" charset="-79"/>
              </a:rPr>
              <a:t>יא) וַיְהִי דְבַר </a:t>
            </a:r>
            <a:r>
              <a:rPr lang="he-IL" sz="2800" dirty="0" err="1">
                <a:solidFill>
                  <a:srgbClr val="C00000"/>
                </a:solidFill>
                <a:latin typeface="Mevorach" pitchFamily="2" charset="-79"/>
                <a:cs typeface="Mevorach" pitchFamily="2" charset="-79"/>
              </a:rPr>
              <a:t>יְקֹוָק</a:t>
            </a:r>
            <a:r>
              <a:rPr lang="he-IL" sz="2800" dirty="0">
                <a:solidFill>
                  <a:srgbClr val="C00000"/>
                </a:solidFill>
                <a:latin typeface="Mevorach" pitchFamily="2" charset="-79"/>
                <a:cs typeface="Mevorach" pitchFamily="2" charset="-79"/>
              </a:rPr>
              <a:t> אֵלַי </a:t>
            </a:r>
            <a:r>
              <a:rPr lang="he-IL" sz="2800" dirty="0" err="1">
                <a:solidFill>
                  <a:srgbClr val="C00000"/>
                </a:solidFill>
                <a:latin typeface="Mevorach" pitchFamily="2" charset="-79"/>
                <a:cs typeface="Mevorach" pitchFamily="2" charset="-79"/>
              </a:rPr>
              <a:t>לֵאמֹר</a:t>
            </a:r>
            <a:r>
              <a:rPr lang="he-IL" sz="2800" dirty="0">
                <a:solidFill>
                  <a:srgbClr val="C00000"/>
                </a:solidFill>
                <a:latin typeface="Mevorach" pitchFamily="2" charset="-79"/>
                <a:cs typeface="Mevorach" pitchFamily="2" charset="-79"/>
              </a:rPr>
              <a:t>:</a:t>
            </a:r>
          </a:p>
          <a:p>
            <a:pPr algn="ctr"/>
            <a:r>
              <a:rPr lang="he-IL" sz="2800" dirty="0">
                <a:solidFill>
                  <a:srgbClr val="C00000"/>
                </a:solidFill>
                <a:latin typeface="Mevorach" pitchFamily="2" charset="-79"/>
                <a:cs typeface="Mevorach" pitchFamily="2" charset="-79"/>
              </a:rPr>
              <a:t>(</a:t>
            </a:r>
            <a:r>
              <a:rPr lang="he-IL" sz="2800" dirty="0" err="1">
                <a:solidFill>
                  <a:srgbClr val="C00000"/>
                </a:solidFill>
                <a:latin typeface="Mevorach" pitchFamily="2" charset="-79"/>
                <a:cs typeface="Mevorach" pitchFamily="2" charset="-79"/>
              </a:rPr>
              <a:t>יב</a:t>
            </a:r>
            <a:r>
              <a:rPr lang="he-IL" sz="2800" dirty="0">
                <a:solidFill>
                  <a:srgbClr val="C00000"/>
                </a:solidFill>
                <a:latin typeface="Mevorach" pitchFamily="2" charset="-79"/>
                <a:cs typeface="Mevorach" pitchFamily="2" charset="-79"/>
              </a:rPr>
              <a:t>) אֱמָר נָא לְבֵית הַמֶּרִי הֲלֹא יְדַעְתֶּם מָה אֵלֶּה אֱמֹר הִנֵּה בָא מֶלֶךְ בָּבֶל יְרוּשָׁלִַם </a:t>
            </a:r>
            <a:r>
              <a:rPr lang="he-IL" sz="2800" dirty="0" err="1">
                <a:solidFill>
                  <a:srgbClr val="C00000"/>
                </a:solidFill>
                <a:latin typeface="Mevorach" pitchFamily="2" charset="-79"/>
                <a:cs typeface="Mevorach" pitchFamily="2" charset="-79"/>
              </a:rPr>
              <a:t>וַיִּקַּח</a:t>
            </a:r>
            <a:r>
              <a:rPr lang="he-IL" sz="2800" dirty="0">
                <a:solidFill>
                  <a:srgbClr val="C00000"/>
                </a:solidFill>
                <a:latin typeface="Mevorach" pitchFamily="2" charset="-79"/>
                <a:cs typeface="Mevorach" pitchFamily="2" charset="-79"/>
              </a:rPr>
              <a:t> אֶת מַלְכָּהּ וְאֶת שָׂרֶיהָ וַיָּבֵא אוֹתָם אֵלָיו בָּבֶלָה:</a:t>
            </a:r>
          </a:p>
          <a:p>
            <a:pPr algn="ctr"/>
            <a:r>
              <a:rPr lang="he-IL" sz="2800" dirty="0">
                <a:solidFill>
                  <a:srgbClr val="C00000"/>
                </a:solidFill>
                <a:latin typeface="Mevorach" pitchFamily="2" charset="-79"/>
                <a:cs typeface="Mevorach" pitchFamily="2" charset="-79"/>
              </a:rPr>
              <a:t>(</a:t>
            </a:r>
            <a:r>
              <a:rPr lang="he-IL" sz="2800" dirty="0" err="1">
                <a:solidFill>
                  <a:srgbClr val="C00000"/>
                </a:solidFill>
                <a:latin typeface="Mevorach" pitchFamily="2" charset="-79"/>
                <a:cs typeface="Mevorach" pitchFamily="2" charset="-79"/>
              </a:rPr>
              <a:t>יג</a:t>
            </a:r>
            <a:r>
              <a:rPr lang="he-IL" sz="2800" dirty="0">
                <a:solidFill>
                  <a:srgbClr val="C00000"/>
                </a:solidFill>
                <a:latin typeface="Mevorach" pitchFamily="2" charset="-79"/>
                <a:cs typeface="Mevorach" pitchFamily="2" charset="-79"/>
              </a:rPr>
              <a:t>) </a:t>
            </a:r>
            <a:r>
              <a:rPr lang="he-IL" sz="2800" dirty="0" err="1">
                <a:solidFill>
                  <a:srgbClr val="C00000"/>
                </a:solidFill>
                <a:latin typeface="Mevorach" pitchFamily="2" charset="-79"/>
                <a:cs typeface="Mevorach" pitchFamily="2" charset="-79"/>
              </a:rPr>
              <a:t>וַיִּקַּח</a:t>
            </a:r>
            <a:r>
              <a:rPr lang="he-IL" sz="2800" dirty="0">
                <a:solidFill>
                  <a:srgbClr val="C00000"/>
                </a:solidFill>
                <a:latin typeface="Mevorach" pitchFamily="2" charset="-79"/>
                <a:cs typeface="Mevorach" pitchFamily="2" charset="-79"/>
              </a:rPr>
              <a:t> מִזֶּרַע הַמְּלוּכָה </a:t>
            </a:r>
            <a:r>
              <a:rPr lang="he-IL" sz="2800" dirty="0" err="1">
                <a:solidFill>
                  <a:srgbClr val="C00000"/>
                </a:solidFill>
                <a:latin typeface="Mevorach" pitchFamily="2" charset="-79"/>
                <a:cs typeface="Mevorach" pitchFamily="2" charset="-79"/>
              </a:rPr>
              <a:t>וַיִּכְרֹת</a:t>
            </a:r>
            <a:r>
              <a:rPr lang="he-IL" sz="2800" dirty="0">
                <a:solidFill>
                  <a:srgbClr val="C00000"/>
                </a:solidFill>
                <a:latin typeface="Mevorach" pitchFamily="2" charset="-79"/>
                <a:cs typeface="Mevorach" pitchFamily="2" charset="-79"/>
              </a:rPr>
              <a:t> אִתּוֹ בְּרִית וַיָּבֵא אֹתוֹ בְּאָלָה וְאֶת אֵילֵי הָאָרֶץ לָקָח:</a:t>
            </a:r>
          </a:p>
          <a:p>
            <a:pPr algn="ctr"/>
            <a:r>
              <a:rPr lang="he-IL" sz="2800" dirty="0">
                <a:solidFill>
                  <a:srgbClr val="C00000"/>
                </a:solidFill>
                <a:latin typeface="Mevorach" pitchFamily="2" charset="-79"/>
                <a:cs typeface="Mevorach" pitchFamily="2" charset="-79"/>
              </a:rPr>
              <a:t>(יד) לִהְיוֹת מַמְלָכָה שְׁפָלָה לְבִלְתִּי הִתְנַשֵּׂא לִשְׁמֹר אֶת בְּרִיתוֹ לְעָמְדָהּ</a:t>
            </a:r>
            <a:r>
              <a:rPr lang="he-IL" sz="2800" dirty="0" smtClean="0">
                <a:solidFill>
                  <a:srgbClr val="C00000"/>
                </a:solidFill>
                <a:latin typeface="Mevorach" pitchFamily="2" charset="-79"/>
                <a:cs typeface="Mevorach" pitchFamily="2" charset="-79"/>
              </a:rPr>
              <a:t>:</a:t>
            </a:r>
          </a:p>
          <a:p>
            <a:pPr algn="ctr"/>
            <a:r>
              <a:rPr lang="he-IL" dirty="0">
                <a:solidFill>
                  <a:srgbClr val="C00000"/>
                </a:solidFill>
                <a:latin typeface="Mevorach" pitchFamily="2" charset="-79"/>
                <a:cs typeface="Mevorach" pitchFamily="2" charset="-79"/>
              </a:rPr>
              <a:t>יחזקאל פרק </a:t>
            </a:r>
            <a:r>
              <a:rPr lang="he-IL" dirty="0" err="1">
                <a:solidFill>
                  <a:srgbClr val="C00000"/>
                </a:solidFill>
                <a:latin typeface="Mevorach" pitchFamily="2" charset="-79"/>
                <a:cs typeface="Mevorach" pitchFamily="2" charset="-79"/>
              </a:rPr>
              <a:t>יז</a:t>
            </a:r>
            <a:r>
              <a:rPr lang="he-IL" dirty="0">
                <a:solidFill>
                  <a:srgbClr val="C00000"/>
                </a:solidFill>
                <a:latin typeface="Mevorach" pitchFamily="2" charset="-79"/>
                <a:cs typeface="Mevorach" pitchFamily="2" charset="-79"/>
              </a:rPr>
              <a:t> </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00508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lstStyle/>
          <a:p>
            <a:r>
              <a:rPr lang="he-IL" sz="6000" dirty="0" smtClean="0">
                <a:solidFill>
                  <a:prstClr val="black"/>
                </a:solidFill>
                <a:latin typeface="Choco" pitchFamily="2" charset="-79"/>
                <a:cs typeface="Choco" pitchFamily="2" charset="-79"/>
              </a:rPr>
              <a:t>צדקיהו</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34</a:t>
            </a:fld>
            <a:endParaRPr lang="he-IL"/>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מעוגל 2"/>
          <p:cNvSpPr/>
          <p:nvPr/>
        </p:nvSpPr>
        <p:spPr>
          <a:xfrm>
            <a:off x="2652587" y="3573017"/>
            <a:ext cx="4104456" cy="1296143"/>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קבלת הדין</a:t>
            </a:r>
            <a:r>
              <a:rPr lang="he-IL" sz="2400" b="1" dirty="0" smtClean="0">
                <a:solidFill>
                  <a:schemeClr val="tx1"/>
                </a:solidFill>
                <a:latin typeface="Choco" pitchFamily="2" charset="-79"/>
                <a:cs typeface="Choco" pitchFamily="2" charset="-79"/>
              </a:rPr>
              <a:t>:</a:t>
            </a:r>
          </a:p>
          <a:p>
            <a:pPr algn="ctr"/>
            <a:r>
              <a:rPr lang="he-IL" sz="2400" dirty="0" smtClean="0">
                <a:solidFill>
                  <a:schemeClr val="tx1"/>
                </a:solidFill>
                <a:latin typeface="Choco" pitchFamily="2" charset="-79"/>
                <a:cs typeface="Choco" pitchFamily="2" charset="-79"/>
              </a:rPr>
              <a:t>קבלת שלטון בבל והתנהלות תחת חסות בבלית</a:t>
            </a:r>
            <a:endParaRPr lang="he-IL" sz="2400" b="1" dirty="0">
              <a:solidFill>
                <a:schemeClr val="tx1"/>
              </a:solidFill>
              <a:latin typeface="Choco" pitchFamily="2" charset="-79"/>
              <a:cs typeface="Choco" pitchFamily="2" charset="-79"/>
            </a:endParaRPr>
          </a:p>
        </p:txBody>
      </p:sp>
      <p:sp>
        <p:nvSpPr>
          <p:cNvPr id="4" name="מלבן מעוגל 3"/>
          <p:cNvSpPr/>
          <p:nvPr/>
        </p:nvSpPr>
        <p:spPr>
          <a:xfrm>
            <a:off x="449558" y="1484784"/>
            <a:ext cx="8136904" cy="1584176"/>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r>
              <a:rPr lang="he-IL" sz="2800" dirty="0" smtClean="0">
                <a:solidFill>
                  <a:srgbClr val="C00000"/>
                </a:solidFill>
                <a:latin typeface="Mevorach" pitchFamily="2" charset="-79"/>
                <a:cs typeface="Mevorach" pitchFamily="2" charset="-79"/>
              </a:rPr>
              <a:t>(</a:t>
            </a:r>
            <a:r>
              <a:rPr lang="he-IL" sz="2800" dirty="0" err="1">
                <a:solidFill>
                  <a:srgbClr val="C00000"/>
                </a:solidFill>
                <a:latin typeface="Mevorach" pitchFamily="2" charset="-79"/>
                <a:cs typeface="Mevorach" pitchFamily="2" charset="-79"/>
              </a:rPr>
              <a:t>יז</a:t>
            </a:r>
            <a:r>
              <a:rPr lang="he-IL" sz="2800" dirty="0">
                <a:solidFill>
                  <a:srgbClr val="C00000"/>
                </a:solidFill>
                <a:latin typeface="Mevorach" pitchFamily="2" charset="-79"/>
                <a:cs typeface="Mevorach" pitchFamily="2" charset="-79"/>
              </a:rPr>
              <a:t>) </a:t>
            </a:r>
            <a:r>
              <a:rPr lang="he-IL" sz="2800" dirty="0" err="1">
                <a:solidFill>
                  <a:srgbClr val="C00000"/>
                </a:solidFill>
                <a:latin typeface="Mevorach" pitchFamily="2" charset="-79"/>
                <a:cs typeface="Mevorach" pitchFamily="2" charset="-79"/>
              </a:rPr>
              <a:t>וַיַּמְלֵך</a:t>
            </a:r>
            <a:r>
              <a:rPr lang="he-IL" sz="2800" dirty="0">
                <a:solidFill>
                  <a:srgbClr val="C00000"/>
                </a:solidFill>
                <a:latin typeface="Mevorach" pitchFamily="2" charset="-79"/>
                <a:cs typeface="Mevorach" pitchFamily="2" charset="-79"/>
              </a:rPr>
              <a:t>ְ מֶלֶךְ בָּבֶל אֶת מַתַּנְיָה דֹדוֹ תַּחְתָּיו וַיַּסֵּב אֶת שְׁמוֹ </a:t>
            </a:r>
            <a:r>
              <a:rPr lang="he-IL" sz="2800" dirty="0" smtClean="0">
                <a:solidFill>
                  <a:srgbClr val="C00000"/>
                </a:solidFill>
                <a:latin typeface="Mevorach" pitchFamily="2" charset="-79"/>
                <a:cs typeface="Mevorach" pitchFamily="2" charset="-79"/>
              </a:rPr>
              <a:t>צִדְקִיָּהוּ...</a:t>
            </a:r>
          </a:p>
          <a:p>
            <a:pPr algn="ctr"/>
            <a:r>
              <a:rPr lang="he-IL" dirty="0">
                <a:solidFill>
                  <a:srgbClr val="C00000"/>
                </a:solidFill>
                <a:latin typeface="Mevorach" pitchFamily="2" charset="-79"/>
                <a:cs typeface="Mevorach" pitchFamily="2" charset="-79"/>
              </a:rPr>
              <a:t>מלכים ב פרק כד </a:t>
            </a:r>
          </a:p>
        </p:txBody>
      </p:sp>
      <p:sp>
        <p:nvSpPr>
          <p:cNvPr id="10" name="מלבן מעוגל 9"/>
          <p:cNvSpPr/>
          <p:nvPr/>
        </p:nvSpPr>
        <p:spPr>
          <a:xfrm>
            <a:off x="2652587" y="5013177"/>
            <a:ext cx="4082054" cy="1296143"/>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אי קבלת הדין</a:t>
            </a:r>
            <a:r>
              <a:rPr lang="he-IL" sz="2400" b="1" dirty="0" smtClean="0">
                <a:solidFill>
                  <a:schemeClr val="tx1"/>
                </a:solidFill>
                <a:latin typeface="Choco" pitchFamily="2" charset="-79"/>
                <a:cs typeface="Choco" pitchFamily="2" charset="-79"/>
              </a:rPr>
              <a:t>:</a:t>
            </a:r>
            <a:endParaRPr lang="he-IL" sz="2400" b="1" dirty="0">
              <a:solidFill>
                <a:schemeClr val="tx1"/>
              </a:solidFill>
              <a:latin typeface="Choco" pitchFamily="2" charset="-79"/>
              <a:cs typeface="Choco" pitchFamily="2" charset="-79"/>
            </a:endParaRPr>
          </a:p>
          <a:p>
            <a:pPr algn="ctr"/>
            <a:r>
              <a:rPr lang="he-IL" sz="2400" dirty="0" smtClean="0">
                <a:solidFill>
                  <a:schemeClr val="tx1"/>
                </a:solidFill>
                <a:latin typeface="Choco" pitchFamily="2" charset="-79"/>
                <a:cs typeface="Choco" pitchFamily="2" charset="-79"/>
              </a:rPr>
              <a:t>מרידה בבבל, למרות הנבואה</a:t>
            </a:r>
            <a:endParaRPr lang="he-IL" sz="2400" dirty="0">
              <a:solidFill>
                <a:schemeClr val="tx1"/>
              </a:solidFill>
              <a:latin typeface="Choco" pitchFamily="2" charset="-79"/>
              <a:cs typeface="Choco" pitchFamily="2" charset="-79"/>
            </a:endParaRPr>
          </a:p>
        </p:txBody>
      </p:sp>
    </p:spTree>
    <p:extLst>
      <p:ext uri="{BB962C8B-B14F-4D97-AF65-F5344CB8AC3E}">
        <p14:creationId xmlns:p14="http://schemas.microsoft.com/office/powerpoint/2010/main" val="7171128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lstStyle/>
          <a:p>
            <a:r>
              <a:rPr lang="he-IL" sz="6000" dirty="0" smtClean="0">
                <a:solidFill>
                  <a:prstClr val="black"/>
                </a:solidFill>
                <a:latin typeface="Choco" pitchFamily="2" charset="-79"/>
                <a:cs typeface="Choco" pitchFamily="2" charset="-79"/>
              </a:rPr>
              <a:t>צדקיהו</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35</a:t>
            </a:fld>
            <a:endParaRPr lang="he-IL"/>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מלבן מעוגל 3"/>
          <p:cNvSpPr/>
          <p:nvPr/>
        </p:nvSpPr>
        <p:spPr>
          <a:xfrm>
            <a:off x="449558" y="1484784"/>
            <a:ext cx="8136904" cy="1584176"/>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r>
              <a:rPr lang="he-IL" sz="2800" dirty="0" smtClean="0">
                <a:solidFill>
                  <a:srgbClr val="C00000"/>
                </a:solidFill>
                <a:latin typeface="Mevorach" pitchFamily="2" charset="-79"/>
                <a:cs typeface="Mevorach" pitchFamily="2" charset="-79"/>
              </a:rPr>
              <a:t>(</a:t>
            </a:r>
            <a:r>
              <a:rPr lang="he-IL" sz="2800" dirty="0" err="1">
                <a:solidFill>
                  <a:srgbClr val="C00000"/>
                </a:solidFill>
                <a:latin typeface="Mevorach" pitchFamily="2" charset="-79"/>
                <a:cs typeface="Mevorach" pitchFamily="2" charset="-79"/>
              </a:rPr>
              <a:t>יז</a:t>
            </a:r>
            <a:r>
              <a:rPr lang="he-IL" sz="2800" dirty="0">
                <a:solidFill>
                  <a:srgbClr val="C00000"/>
                </a:solidFill>
                <a:latin typeface="Mevorach" pitchFamily="2" charset="-79"/>
                <a:cs typeface="Mevorach" pitchFamily="2" charset="-79"/>
              </a:rPr>
              <a:t>) </a:t>
            </a:r>
            <a:r>
              <a:rPr lang="he-IL" sz="2800" dirty="0" err="1">
                <a:solidFill>
                  <a:srgbClr val="C00000"/>
                </a:solidFill>
                <a:latin typeface="Mevorach" pitchFamily="2" charset="-79"/>
                <a:cs typeface="Mevorach" pitchFamily="2" charset="-79"/>
              </a:rPr>
              <a:t>וַיַּמְלֵך</a:t>
            </a:r>
            <a:r>
              <a:rPr lang="he-IL" sz="2800" dirty="0">
                <a:solidFill>
                  <a:srgbClr val="C00000"/>
                </a:solidFill>
                <a:latin typeface="Mevorach" pitchFamily="2" charset="-79"/>
                <a:cs typeface="Mevorach" pitchFamily="2" charset="-79"/>
              </a:rPr>
              <a:t>ְ מֶלֶךְ בָּבֶל אֶת מַתַּנְיָה דֹדוֹ תַּחְתָּיו וַיַּסֵּב אֶת שְׁמוֹ </a:t>
            </a:r>
            <a:r>
              <a:rPr lang="he-IL" sz="2800" dirty="0" smtClean="0">
                <a:solidFill>
                  <a:srgbClr val="C00000"/>
                </a:solidFill>
                <a:latin typeface="Mevorach" pitchFamily="2" charset="-79"/>
                <a:cs typeface="Mevorach" pitchFamily="2" charset="-79"/>
              </a:rPr>
              <a:t>צִדְקִיָּהוּ...</a:t>
            </a:r>
          </a:p>
          <a:p>
            <a:pPr algn="ctr"/>
            <a:r>
              <a:rPr lang="he-IL" dirty="0">
                <a:solidFill>
                  <a:srgbClr val="C00000"/>
                </a:solidFill>
                <a:latin typeface="Mevorach" pitchFamily="2" charset="-79"/>
                <a:cs typeface="Mevorach" pitchFamily="2" charset="-79"/>
              </a:rPr>
              <a:t>מלכים ב פרק כד </a:t>
            </a:r>
          </a:p>
        </p:txBody>
      </p:sp>
      <p:sp>
        <p:nvSpPr>
          <p:cNvPr id="10" name="מלבן מעוגל 9"/>
          <p:cNvSpPr/>
          <p:nvPr/>
        </p:nvSpPr>
        <p:spPr>
          <a:xfrm>
            <a:off x="449558" y="3212976"/>
            <a:ext cx="8136904" cy="3312368"/>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אי קבלת </a:t>
            </a:r>
            <a:r>
              <a:rPr lang="he-IL" sz="2400" b="1" dirty="0" smtClean="0">
                <a:solidFill>
                  <a:schemeClr val="tx1"/>
                </a:solidFill>
                <a:latin typeface="Choco" pitchFamily="2" charset="-79"/>
                <a:cs typeface="Choco" pitchFamily="2" charset="-79"/>
              </a:rPr>
              <a:t>הדין:</a:t>
            </a:r>
            <a:r>
              <a:rPr lang="he-IL" sz="2400" b="1" dirty="0" smtClean="0">
                <a:solidFill>
                  <a:schemeClr val="tx1"/>
                </a:solidFill>
                <a:latin typeface="Mevorach" pitchFamily="2" charset="-79"/>
                <a:cs typeface="Mevorach" pitchFamily="2" charset="-79"/>
              </a:rPr>
              <a:t> </a:t>
            </a:r>
          </a:p>
          <a:p>
            <a:pPr algn="ctr"/>
            <a:r>
              <a:rPr lang="he-IL" sz="2800" dirty="0" smtClean="0">
                <a:solidFill>
                  <a:schemeClr val="tx1"/>
                </a:solidFill>
                <a:latin typeface="Mevorach" pitchFamily="2" charset="-79"/>
                <a:cs typeface="Mevorach" pitchFamily="2" charset="-79"/>
              </a:rPr>
              <a:t>כִּי </a:t>
            </a:r>
            <a:r>
              <a:rPr lang="he-IL" sz="2800" dirty="0">
                <a:solidFill>
                  <a:schemeClr val="tx1"/>
                </a:solidFill>
                <a:latin typeface="Mevorach" pitchFamily="2" charset="-79"/>
                <a:cs typeface="Mevorach" pitchFamily="2" charset="-79"/>
              </a:rPr>
              <a:t>עַל אַף </a:t>
            </a:r>
            <a:r>
              <a:rPr lang="he-IL" sz="2800" dirty="0" err="1">
                <a:solidFill>
                  <a:schemeClr val="tx1"/>
                </a:solidFill>
                <a:latin typeface="Mevorach" pitchFamily="2" charset="-79"/>
                <a:cs typeface="Mevorach" pitchFamily="2" charset="-79"/>
              </a:rPr>
              <a:t>יְקֹוָק</a:t>
            </a:r>
            <a:r>
              <a:rPr lang="he-IL" sz="2800" dirty="0">
                <a:solidFill>
                  <a:schemeClr val="tx1"/>
                </a:solidFill>
                <a:latin typeface="Mevorach" pitchFamily="2" charset="-79"/>
                <a:cs typeface="Mevorach" pitchFamily="2" charset="-79"/>
              </a:rPr>
              <a:t> </a:t>
            </a:r>
            <a:r>
              <a:rPr lang="he-IL" sz="2800" dirty="0" err="1">
                <a:solidFill>
                  <a:schemeClr val="tx1"/>
                </a:solidFill>
                <a:latin typeface="Mevorach" pitchFamily="2" charset="-79"/>
                <a:cs typeface="Mevorach" pitchFamily="2" charset="-79"/>
              </a:rPr>
              <a:t>הָיְתָה</a:t>
            </a:r>
            <a:r>
              <a:rPr lang="he-IL" sz="2800" dirty="0">
                <a:solidFill>
                  <a:schemeClr val="tx1"/>
                </a:solidFill>
                <a:latin typeface="Mevorach" pitchFamily="2" charset="-79"/>
                <a:cs typeface="Mevorach" pitchFamily="2" charset="-79"/>
              </a:rPr>
              <a:t> בִירוּשָׁלִַם וּבִיהוּדָה עַד </a:t>
            </a:r>
            <a:r>
              <a:rPr lang="he-IL" sz="2800" dirty="0" err="1">
                <a:solidFill>
                  <a:schemeClr val="tx1"/>
                </a:solidFill>
                <a:latin typeface="Mevorach" pitchFamily="2" charset="-79"/>
                <a:cs typeface="Mevorach" pitchFamily="2" charset="-79"/>
              </a:rPr>
              <a:t>הִשְׁלִכו</a:t>
            </a:r>
            <a:r>
              <a:rPr lang="he-IL" sz="2800" dirty="0">
                <a:solidFill>
                  <a:schemeClr val="tx1"/>
                </a:solidFill>
                <a:latin typeface="Mevorach" pitchFamily="2" charset="-79"/>
                <a:cs typeface="Mevorach" pitchFamily="2" charset="-79"/>
              </a:rPr>
              <a:t>ֹ אֹתָם מֵעַל פָּנָיו </a:t>
            </a:r>
            <a:r>
              <a:rPr lang="he-IL" sz="2800" dirty="0" err="1">
                <a:solidFill>
                  <a:schemeClr val="tx1"/>
                </a:solidFill>
                <a:latin typeface="Mevorach" pitchFamily="2" charset="-79"/>
                <a:cs typeface="Mevorach" pitchFamily="2" charset="-79"/>
              </a:rPr>
              <a:t>וַיִּמְרֹד</a:t>
            </a:r>
            <a:r>
              <a:rPr lang="he-IL" sz="2800" dirty="0">
                <a:solidFill>
                  <a:schemeClr val="tx1"/>
                </a:solidFill>
                <a:latin typeface="Mevorach" pitchFamily="2" charset="-79"/>
                <a:cs typeface="Mevorach" pitchFamily="2" charset="-79"/>
              </a:rPr>
              <a:t> צִדְקִיָּהוּ בְּמֶלֶךְ בָּבֶל</a:t>
            </a:r>
            <a:r>
              <a:rPr lang="he-IL" sz="2800" dirty="0" smtClean="0">
                <a:solidFill>
                  <a:schemeClr val="tx1"/>
                </a:solidFill>
                <a:latin typeface="Mevorach" pitchFamily="2" charset="-79"/>
                <a:cs typeface="Mevorach" pitchFamily="2" charset="-79"/>
              </a:rPr>
              <a:t>:</a:t>
            </a:r>
          </a:p>
          <a:p>
            <a:pPr algn="ctr"/>
            <a:r>
              <a:rPr lang="he-IL" dirty="0">
                <a:solidFill>
                  <a:schemeClr val="tx1"/>
                </a:solidFill>
                <a:latin typeface="Mevorach" pitchFamily="2" charset="-79"/>
                <a:cs typeface="Mevorach" pitchFamily="2" charset="-79"/>
              </a:rPr>
              <a:t>מלכים ב פרק כד </a:t>
            </a:r>
          </a:p>
          <a:p>
            <a:pPr algn="ctr"/>
            <a:r>
              <a:rPr lang="he-IL" sz="2800" dirty="0">
                <a:solidFill>
                  <a:schemeClr val="tx1"/>
                </a:solidFill>
                <a:latin typeface="Mevorach" pitchFamily="2" charset="-79"/>
                <a:cs typeface="Mevorach" pitchFamily="2" charset="-79"/>
              </a:rPr>
              <a:t>(טו) </a:t>
            </a:r>
            <a:r>
              <a:rPr lang="he-IL" sz="2800" dirty="0" err="1">
                <a:solidFill>
                  <a:schemeClr val="tx1"/>
                </a:solidFill>
                <a:latin typeface="Mevorach" pitchFamily="2" charset="-79"/>
                <a:cs typeface="Mevorach" pitchFamily="2" charset="-79"/>
              </a:rPr>
              <a:t>וַיִּמְרָד</a:t>
            </a:r>
            <a:r>
              <a:rPr lang="he-IL" sz="2800" dirty="0">
                <a:solidFill>
                  <a:schemeClr val="tx1"/>
                </a:solidFill>
                <a:latin typeface="Mevorach" pitchFamily="2" charset="-79"/>
                <a:cs typeface="Mevorach" pitchFamily="2" charset="-79"/>
              </a:rPr>
              <a:t> בּוֹ לִשְׁלֹחַ מַלְאָכָיו מִצְרַיִם לָתֶת לוֹ סוּסִים וְעַם רָב </a:t>
            </a:r>
            <a:r>
              <a:rPr lang="he-IL" sz="2800" dirty="0" err="1">
                <a:solidFill>
                  <a:schemeClr val="tx1"/>
                </a:solidFill>
                <a:latin typeface="Mevorach" pitchFamily="2" charset="-79"/>
                <a:cs typeface="Mevorach" pitchFamily="2" charset="-79"/>
              </a:rPr>
              <a:t>הֲיִצְלָח</a:t>
            </a:r>
            <a:r>
              <a:rPr lang="he-IL" sz="2800" dirty="0">
                <a:solidFill>
                  <a:schemeClr val="tx1"/>
                </a:solidFill>
                <a:latin typeface="Mevorach" pitchFamily="2" charset="-79"/>
                <a:cs typeface="Mevorach" pitchFamily="2" charset="-79"/>
              </a:rPr>
              <a:t> הֲיִמָּלֵט </a:t>
            </a:r>
            <a:r>
              <a:rPr lang="he-IL" sz="2800" dirty="0" err="1">
                <a:solidFill>
                  <a:schemeClr val="tx1"/>
                </a:solidFill>
                <a:latin typeface="Mevorach" pitchFamily="2" charset="-79"/>
                <a:cs typeface="Mevorach" pitchFamily="2" charset="-79"/>
              </a:rPr>
              <a:t>הָעֹשֵׂה</a:t>
            </a:r>
            <a:r>
              <a:rPr lang="he-IL" sz="2800" dirty="0">
                <a:solidFill>
                  <a:schemeClr val="tx1"/>
                </a:solidFill>
                <a:latin typeface="Mevorach" pitchFamily="2" charset="-79"/>
                <a:cs typeface="Mevorach" pitchFamily="2" charset="-79"/>
              </a:rPr>
              <a:t> אֵלֶּה וְהֵפֵר בְּרִית וְנִמְלָט:</a:t>
            </a:r>
          </a:p>
          <a:p>
            <a:pPr algn="ctr"/>
            <a:r>
              <a:rPr lang="he-IL" dirty="0">
                <a:solidFill>
                  <a:schemeClr val="tx1"/>
                </a:solidFill>
                <a:latin typeface="Mevorach" pitchFamily="2" charset="-79"/>
                <a:cs typeface="Mevorach" pitchFamily="2" charset="-79"/>
              </a:rPr>
              <a:t>יחזקאל פרק </a:t>
            </a:r>
            <a:r>
              <a:rPr lang="he-IL" dirty="0" err="1">
                <a:solidFill>
                  <a:schemeClr val="tx1"/>
                </a:solidFill>
                <a:latin typeface="Mevorach" pitchFamily="2" charset="-79"/>
                <a:cs typeface="Mevorach" pitchFamily="2" charset="-79"/>
              </a:rPr>
              <a:t>יז</a:t>
            </a:r>
            <a:r>
              <a:rPr lang="he-IL" dirty="0">
                <a:solidFill>
                  <a:schemeClr val="tx1"/>
                </a:solidFill>
                <a:latin typeface="Mevorach" pitchFamily="2" charset="-79"/>
                <a:cs typeface="Mevorach" pitchFamily="2" charset="-79"/>
              </a:rPr>
              <a:t> </a:t>
            </a:r>
          </a:p>
        </p:txBody>
      </p:sp>
    </p:spTree>
    <p:extLst>
      <p:ext uri="{BB962C8B-B14F-4D97-AF65-F5344CB8AC3E}">
        <p14:creationId xmlns:p14="http://schemas.microsoft.com/office/powerpoint/2010/main" val="23225447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חץ שמאלה 7"/>
          <p:cNvSpPr/>
          <p:nvPr/>
        </p:nvSpPr>
        <p:spPr>
          <a:xfrm rot="2911046">
            <a:off x="5894908" y="32220"/>
            <a:ext cx="1126566" cy="72008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 name="מלבן 2"/>
          <p:cNvSpPr/>
          <p:nvPr/>
        </p:nvSpPr>
        <p:spPr>
          <a:xfrm>
            <a:off x="6215306" y="999019"/>
            <a:ext cx="1390124"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יאשיהו</a:t>
            </a:r>
            <a:endParaRPr lang="he-IL" sz="4000" dirty="0"/>
          </a:p>
        </p:txBody>
      </p:sp>
      <p:sp>
        <p:nvSpPr>
          <p:cNvPr id="9" name="חץ שמאלה 8"/>
          <p:cNvSpPr/>
          <p:nvPr/>
        </p:nvSpPr>
        <p:spPr>
          <a:xfrm rot="18898123">
            <a:off x="5479635" y="769599"/>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5448108" y="1706905"/>
            <a:ext cx="146226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יהואחז</a:t>
            </a:r>
            <a:endParaRPr lang="he-IL" sz="4000" dirty="0"/>
          </a:p>
        </p:txBody>
      </p:sp>
      <p:sp>
        <p:nvSpPr>
          <p:cNvPr id="11" name="חץ שמאלה 10"/>
          <p:cNvSpPr/>
          <p:nvPr/>
        </p:nvSpPr>
        <p:spPr>
          <a:xfrm rot="18898123">
            <a:off x="4615539" y="1561687"/>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4578576" y="2444635"/>
            <a:ext cx="139333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יהויקים</a:t>
            </a:r>
            <a:endParaRPr lang="he-IL" sz="4000" dirty="0"/>
          </a:p>
        </p:txBody>
      </p:sp>
      <p:sp>
        <p:nvSpPr>
          <p:cNvPr id="13" name="חץ שמאלה 12"/>
          <p:cNvSpPr/>
          <p:nvPr/>
        </p:nvSpPr>
        <p:spPr>
          <a:xfrm rot="18898123">
            <a:off x="3751443" y="2353775"/>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4155334" y="3148267"/>
            <a:ext cx="124425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יהויכין</a:t>
            </a:r>
            <a:endParaRPr lang="he-IL" sz="4000" dirty="0"/>
          </a:p>
        </p:txBody>
      </p:sp>
      <p:sp>
        <p:nvSpPr>
          <p:cNvPr id="15" name="חץ שמאלה 14"/>
          <p:cNvSpPr/>
          <p:nvPr/>
        </p:nvSpPr>
        <p:spPr>
          <a:xfrm rot="2911046">
            <a:off x="3113340" y="2840532"/>
            <a:ext cx="1126566" cy="72008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3391402" y="3753438"/>
            <a:ext cx="150554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צדקיהו</a:t>
            </a:r>
            <a:endParaRPr lang="he-IL" sz="4000" dirty="0"/>
          </a:p>
        </p:txBody>
      </p:sp>
      <p:sp>
        <p:nvSpPr>
          <p:cNvPr id="17" name="חץ שמאלה 16"/>
          <p:cNvSpPr/>
          <p:nvPr/>
        </p:nvSpPr>
        <p:spPr>
          <a:xfrm rot="18898123">
            <a:off x="2608791" y="3496113"/>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4" name="מלבן 23"/>
          <p:cNvSpPr/>
          <p:nvPr/>
        </p:nvSpPr>
        <p:spPr>
          <a:xfrm>
            <a:off x="6907284" y="239143"/>
            <a:ext cx="1645002"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רחבעם</a:t>
            </a:r>
            <a:endParaRPr lang="he-IL" sz="4000" dirty="0"/>
          </a:p>
        </p:txBody>
      </p:sp>
      <p:pic>
        <p:nvPicPr>
          <p:cNvPr id="2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מלבן מעוגל 25"/>
          <p:cNvSpPr/>
          <p:nvPr/>
        </p:nvSpPr>
        <p:spPr>
          <a:xfrm>
            <a:off x="35496" y="4461324"/>
            <a:ext cx="9108504" cy="2396676"/>
          </a:xfrm>
          <a:prstGeom prst="roundRect">
            <a:avLst/>
          </a:prstGeom>
          <a:solidFill>
            <a:schemeClr val="accent4">
              <a:lumMod val="7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600" dirty="0" smtClean="0">
                <a:latin typeface="Mevorach" pitchFamily="2" charset="-79"/>
                <a:cs typeface="Mevorach" pitchFamily="2" charset="-79"/>
              </a:rPr>
              <a:t>(</a:t>
            </a:r>
            <a:r>
              <a:rPr lang="he-IL" sz="2600" dirty="0">
                <a:latin typeface="Mevorach" pitchFamily="2" charset="-79"/>
                <a:cs typeface="Mevorach" pitchFamily="2" charset="-79"/>
              </a:rPr>
              <a:t>ח) וְכַתְּאֵנִים הָרָעוֹת אֲשֶׁר לֹא תֵאָכַלְנָה מֵרֹעַ כִּי כֹה אָמַר </a:t>
            </a:r>
            <a:r>
              <a:rPr lang="he-IL" sz="2600" dirty="0" err="1">
                <a:latin typeface="Mevorach" pitchFamily="2" charset="-79"/>
                <a:cs typeface="Mevorach" pitchFamily="2" charset="-79"/>
              </a:rPr>
              <a:t>יְקֹוָק</a:t>
            </a:r>
            <a:r>
              <a:rPr lang="he-IL" sz="2600" dirty="0">
                <a:latin typeface="Mevorach" pitchFamily="2" charset="-79"/>
                <a:cs typeface="Mevorach" pitchFamily="2" charset="-79"/>
              </a:rPr>
              <a:t> כֵּן אֶתֵּן אֶת צִדְקִיָּהוּ מֶלֶךְ יְהוּדָה וְאֶת שָׂרָיו וְאֵת שְׁאֵרִית יְרוּשָׁלִַם הַנִּשְׁאָרִים בָּאָרֶץ הַזֹּאת </a:t>
            </a:r>
            <a:r>
              <a:rPr lang="he-IL" sz="2600" dirty="0" err="1">
                <a:latin typeface="Mevorach" pitchFamily="2" charset="-79"/>
                <a:cs typeface="Mevorach" pitchFamily="2" charset="-79"/>
              </a:rPr>
              <a:t>וְהַיֹּשְׁבִים</a:t>
            </a:r>
            <a:r>
              <a:rPr lang="he-IL" sz="2600" dirty="0">
                <a:latin typeface="Mevorach" pitchFamily="2" charset="-79"/>
                <a:cs typeface="Mevorach" pitchFamily="2" charset="-79"/>
              </a:rPr>
              <a:t> בְּאֶרֶץ מִצְרָיִם</a:t>
            </a:r>
            <a:r>
              <a:rPr lang="he-IL" sz="2600" dirty="0" smtClean="0">
                <a:latin typeface="Mevorach" pitchFamily="2" charset="-79"/>
                <a:cs typeface="Mevorach" pitchFamily="2" charset="-79"/>
              </a:rPr>
              <a:t>:</a:t>
            </a:r>
            <a:endParaRPr lang="he-IL" sz="2600" dirty="0">
              <a:latin typeface="Mevorach" pitchFamily="2" charset="-79"/>
              <a:cs typeface="Mevorach" pitchFamily="2" charset="-79"/>
            </a:endParaRPr>
          </a:p>
          <a:p>
            <a:pPr algn="ctr"/>
            <a:r>
              <a:rPr lang="he-IL" sz="2600" dirty="0">
                <a:latin typeface="Mevorach" pitchFamily="2" charset="-79"/>
                <a:cs typeface="Mevorach" pitchFamily="2" charset="-79"/>
              </a:rPr>
              <a:t>(ט) וּנְתַתִּים </a:t>
            </a:r>
            <a:r>
              <a:rPr lang="he-IL" sz="2600" dirty="0" err="1" smtClean="0">
                <a:latin typeface="Mevorach" pitchFamily="2" charset="-79"/>
                <a:cs typeface="Mevorach" pitchFamily="2" charset="-79"/>
              </a:rPr>
              <a:t>לְזַעֲוָה</a:t>
            </a:r>
            <a:r>
              <a:rPr lang="he-IL" sz="2600" dirty="0" smtClean="0">
                <a:latin typeface="Mevorach" pitchFamily="2" charset="-79"/>
                <a:cs typeface="Mevorach" pitchFamily="2" charset="-79"/>
              </a:rPr>
              <a:t> </a:t>
            </a:r>
            <a:r>
              <a:rPr lang="he-IL" sz="2600" dirty="0">
                <a:latin typeface="Mevorach" pitchFamily="2" charset="-79"/>
                <a:cs typeface="Mevorach" pitchFamily="2" charset="-79"/>
              </a:rPr>
              <a:t>לְרָעָה לְכֹל מַמְלְכוֹת הָאָרֶץ </a:t>
            </a:r>
            <a:r>
              <a:rPr lang="he-IL" sz="2600" dirty="0" smtClean="0">
                <a:latin typeface="Mevorach" pitchFamily="2" charset="-79"/>
                <a:cs typeface="Mevorach" pitchFamily="2" charset="-79"/>
              </a:rPr>
              <a:t>לְחֶרְפָּה... בְּכָל </a:t>
            </a:r>
            <a:r>
              <a:rPr lang="he-IL" sz="2600" dirty="0" err="1">
                <a:latin typeface="Mevorach" pitchFamily="2" charset="-79"/>
                <a:cs typeface="Mevorach" pitchFamily="2" charset="-79"/>
              </a:rPr>
              <a:t>הַמְּקֹמוֹת</a:t>
            </a:r>
            <a:r>
              <a:rPr lang="he-IL" sz="2600" dirty="0">
                <a:latin typeface="Mevorach" pitchFamily="2" charset="-79"/>
                <a:cs typeface="Mevorach" pitchFamily="2" charset="-79"/>
              </a:rPr>
              <a:t> אֲשֶׁר אַדִּיחֵם </a:t>
            </a:r>
            <a:r>
              <a:rPr lang="he-IL" sz="2600" dirty="0" smtClean="0">
                <a:latin typeface="Mevorach" pitchFamily="2" charset="-79"/>
                <a:cs typeface="Mevorach" pitchFamily="2" charset="-79"/>
              </a:rPr>
              <a:t>שָׁם...</a:t>
            </a:r>
          </a:p>
          <a:p>
            <a:pPr algn="ctr"/>
            <a:r>
              <a:rPr lang="he-IL" dirty="0" smtClean="0">
                <a:latin typeface="Mevorach" pitchFamily="2" charset="-79"/>
                <a:cs typeface="Mevorach" pitchFamily="2" charset="-79"/>
              </a:rPr>
              <a:t>ירמיהו </a:t>
            </a:r>
            <a:r>
              <a:rPr lang="he-IL" dirty="0">
                <a:latin typeface="Mevorach" pitchFamily="2" charset="-79"/>
                <a:cs typeface="Mevorach" pitchFamily="2" charset="-79"/>
              </a:rPr>
              <a:t>פרק כד </a:t>
            </a:r>
          </a:p>
        </p:txBody>
      </p:sp>
    </p:spTree>
    <p:extLst>
      <p:ext uri="{BB962C8B-B14F-4D97-AF65-F5344CB8AC3E}">
        <p14:creationId xmlns:p14="http://schemas.microsoft.com/office/powerpoint/2010/main" val="10332636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lstStyle/>
          <a:p>
            <a:r>
              <a:rPr lang="he-IL" sz="6000" dirty="0" smtClean="0">
                <a:solidFill>
                  <a:prstClr val="black"/>
                </a:solidFill>
                <a:latin typeface="Choco" pitchFamily="2" charset="-79"/>
                <a:cs typeface="Choco" pitchFamily="2" charset="-79"/>
              </a:rPr>
              <a:t>דלת העם תחת גדליה</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37</a:t>
            </a:fld>
            <a:endParaRPr lang="he-IL"/>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מעוגל 2"/>
          <p:cNvSpPr/>
          <p:nvPr/>
        </p:nvSpPr>
        <p:spPr>
          <a:xfrm>
            <a:off x="4631537" y="4695040"/>
            <a:ext cx="3900903" cy="1758296"/>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קבלת הדין</a:t>
            </a:r>
            <a:r>
              <a:rPr lang="he-IL" sz="2400" b="1" dirty="0" smtClean="0">
                <a:solidFill>
                  <a:schemeClr val="tx1"/>
                </a:solidFill>
                <a:latin typeface="Choco" pitchFamily="2" charset="-79"/>
                <a:cs typeface="Choco" pitchFamily="2" charset="-79"/>
              </a:rPr>
              <a:t>:</a:t>
            </a:r>
          </a:p>
          <a:p>
            <a:pPr algn="ctr"/>
            <a:r>
              <a:rPr lang="he-IL" sz="2400" dirty="0" smtClean="0">
                <a:solidFill>
                  <a:schemeClr val="tx1"/>
                </a:solidFill>
                <a:latin typeface="Choco" pitchFamily="2" charset="-79"/>
                <a:cs typeface="Choco" pitchFamily="2" charset="-79"/>
              </a:rPr>
              <a:t>קבלת גדליהו לפקיד על שארית הפליטה ונכונות להיות משועבדים לבבל</a:t>
            </a:r>
            <a:endParaRPr lang="he-IL" sz="2400" b="1" dirty="0">
              <a:solidFill>
                <a:schemeClr val="tx1"/>
              </a:solidFill>
              <a:latin typeface="Choco" pitchFamily="2" charset="-79"/>
              <a:cs typeface="Choco" pitchFamily="2" charset="-79"/>
            </a:endParaRPr>
          </a:p>
        </p:txBody>
      </p:sp>
      <p:sp>
        <p:nvSpPr>
          <p:cNvPr id="4" name="מלבן מעוגל 3"/>
          <p:cNvSpPr/>
          <p:nvPr/>
        </p:nvSpPr>
        <p:spPr>
          <a:xfrm>
            <a:off x="449558" y="1484783"/>
            <a:ext cx="8136904" cy="2849777"/>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r>
              <a:rPr lang="he-IL" sz="2800" dirty="0" smtClean="0">
                <a:solidFill>
                  <a:srgbClr val="C00000"/>
                </a:solidFill>
                <a:latin typeface="Mevorach" pitchFamily="2" charset="-79"/>
                <a:cs typeface="Mevorach" pitchFamily="2" charset="-79"/>
              </a:rPr>
              <a:t>(</a:t>
            </a:r>
            <a:r>
              <a:rPr lang="he-IL" sz="2800" dirty="0" err="1">
                <a:solidFill>
                  <a:srgbClr val="C00000"/>
                </a:solidFill>
                <a:latin typeface="Mevorach" pitchFamily="2" charset="-79"/>
                <a:cs typeface="Mevorach" pitchFamily="2" charset="-79"/>
              </a:rPr>
              <a:t>כב</a:t>
            </a:r>
            <a:r>
              <a:rPr lang="he-IL" sz="2800" dirty="0">
                <a:solidFill>
                  <a:srgbClr val="C00000"/>
                </a:solidFill>
                <a:latin typeface="Mevorach" pitchFamily="2" charset="-79"/>
                <a:cs typeface="Mevorach" pitchFamily="2" charset="-79"/>
              </a:rPr>
              <a:t>) וְהָעָם הַנִּשְׁאָר בְּאֶרֶץ יְהוּדָה אֲשֶׁר הִשְׁאִיר </a:t>
            </a:r>
            <a:r>
              <a:rPr lang="he-IL" sz="2800" dirty="0" err="1">
                <a:solidFill>
                  <a:srgbClr val="C00000"/>
                </a:solidFill>
                <a:latin typeface="Mevorach" pitchFamily="2" charset="-79"/>
                <a:cs typeface="Mevorach" pitchFamily="2" charset="-79"/>
              </a:rPr>
              <a:t>נְבוּכַדְנֶאצַּר</a:t>
            </a:r>
            <a:r>
              <a:rPr lang="he-IL" sz="2800" dirty="0">
                <a:solidFill>
                  <a:srgbClr val="C00000"/>
                </a:solidFill>
                <a:latin typeface="Mevorach" pitchFamily="2" charset="-79"/>
                <a:cs typeface="Mevorach" pitchFamily="2" charset="-79"/>
              </a:rPr>
              <a:t> מֶלֶךְ בָּבֶל וַיַּפְקֵד עֲלֵיהֶם אֶת גְּדַלְיָהוּ בֶּן אֲחִיקָם בֶּן </a:t>
            </a:r>
            <a:r>
              <a:rPr lang="he-IL" sz="2800" dirty="0" smtClean="0">
                <a:solidFill>
                  <a:srgbClr val="C00000"/>
                </a:solidFill>
                <a:latin typeface="Mevorach" pitchFamily="2" charset="-79"/>
                <a:cs typeface="Mevorach" pitchFamily="2" charset="-79"/>
              </a:rPr>
              <a:t>שָׁפָן... (כד</a:t>
            </a:r>
            <a:r>
              <a:rPr lang="he-IL" sz="2800" dirty="0">
                <a:solidFill>
                  <a:srgbClr val="C00000"/>
                </a:solidFill>
                <a:latin typeface="Mevorach" pitchFamily="2" charset="-79"/>
                <a:cs typeface="Mevorach" pitchFamily="2" charset="-79"/>
              </a:rPr>
              <a:t>) וַיִּשָּׁבַע לָהֶם גְּדַלְיָהוּ וּלְאַנְשֵׁיהֶם וַיֹּאמֶר לָהֶם אַל תִּירְאוּ מֵעַבְדֵי </a:t>
            </a:r>
            <a:r>
              <a:rPr lang="he-IL" sz="2800" dirty="0" err="1">
                <a:solidFill>
                  <a:srgbClr val="C00000"/>
                </a:solidFill>
                <a:latin typeface="Mevorach" pitchFamily="2" charset="-79"/>
                <a:cs typeface="Mevorach" pitchFamily="2" charset="-79"/>
              </a:rPr>
              <a:t>הַכַּשְׂדִּים</a:t>
            </a:r>
            <a:r>
              <a:rPr lang="he-IL" sz="2800" dirty="0">
                <a:solidFill>
                  <a:srgbClr val="C00000"/>
                </a:solidFill>
                <a:latin typeface="Mevorach" pitchFamily="2" charset="-79"/>
                <a:cs typeface="Mevorach" pitchFamily="2" charset="-79"/>
              </a:rPr>
              <a:t> שְׁבוּ בָאָרֶץ וְעִבְדוּ אֶת מֶלֶךְ בָּבֶל </a:t>
            </a:r>
            <a:r>
              <a:rPr lang="he-IL" sz="2800" dirty="0" err="1">
                <a:solidFill>
                  <a:srgbClr val="C00000"/>
                </a:solidFill>
                <a:latin typeface="Mevorach" pitchFamily="2" charset="-79"/>
                <a:cs typeface="Mevorach" pitchFamily="2" charset="-79"/>
              </a:rPr>
              <a:t>וְיִטַב</a:t>
            </a:r>
            <a:r>
              <a:rPr lang="he-IL" sz="2800" dirty="0">
                <a:solidFill>
                  <a:srgbClr val="C00000"/>
                </a:solidFill>
                <a:latin typeface="Mevorach" pitchFamily="2" charset="-79"/>
                <a:cs typeface="Mevorach" pitchFamily="2" charset="-79"/>
              </a:rPr>
              <a:t> לָכֶם: </a:t>
            </a:r>
            <a:endParaRPr lang="he-IL" sz="2800" dirty="0" smtClean="0">
              <a:solidFill>
                <a:srgbClr val="C00000"/>
              </a:solidFill>
              <a:latin typeface="Mevorach" pitchFamily="2" charset="-79"/>
              <a:cs typeface="Mevorach" pitchFamily="2" charset="-79"/>
            </a:endParaRPr>
          </a:p>
          <a:p>
            <a:pPr algn="ctr"/>
            <a:r>
              <a:rPr lang="he-IL" dirty="0" smtClean="0">
                <a:solidFill>
                  <a:srgbClr val="C00000"/>
                </a:solidFill>
                <a:latin typeface="Mevorach" pitchFamily="2" charset="-79"/>
                <a:cs typeface="Mevorach" pitchFamily="2" charset="-79"/>
              </a:rPr>
              <a:t>מלכים </a:t>
            </a:r>
            <a:r>
              <a:rPr lang="he-IL" dirty="0">
                <a:solidFill>
                  <a:srgbClr val="C00000"/>
                </a:solidFill>
                <a:latin typeface="Mevorach" pitchFamily="2" charset="-79"/>
                <a:cs typeface="Mevorach" pitchFamily="2" charset="-79"/>
              </a:rPr>
              <a:t>ב פרק </a:t>
            </a:r>
            <a:r>
              <a:rPr lang="he-IL" dirty="0" smtClean="0">
                <a:solidFill>
                  <a:srgbClr val="C00000"/>
                </a:solidFill>
                <a:latin typeface="Mevorach" pitchFamily="2" charset="-79"/>
                <a:cs typeface="Mevorach" pitchFamily="2" charset="-79"/>
              </a:rPr>
              <a:t>כה</a:t>
            </a:r>
            <a:endParaRPr lang="he-IL" dirty="0">
              <a:solidFill>
                <a:srgbClr val="C00000"/>
              </a:solidFill>
              <a:latin typeface="Mevorach" pitchFamily="2" charset="-79"/>
              <a:cs typeface="Mevorach" pitchFamily="2" charset="-79"/>
            </a:endParaRPr>
          </a:p>
        </p:txBody>
      </p:sp>
      <p:sp>
        <p:nvSpPr>
          <p:cNvPr id="10" name="מלבן מעוגל 9"/>
          <p:cNvSpPr/>
          <p:nvPr/>
        </p:nvSpPr>
        <p:spPr>
          <a:xfrm>
            <a:off x="484825" y="4695039"/>
            <a:ext cx="3904715" cy="1758297"/>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אי קבלת הדין</a:t>
            </a:r>
            <a:r>
              <a:rPr lang="he-IL" sz="2400" b="1" dirty="0" smtClean="0">
                <a:solidFill>
                  <a:schemeClr val="tx1"/>
                </a:solidFill>
                <a:latin typeface="Choco" pitchFamily="2" charset="-79"/>
                <a:cs typeface="Choco" pitchFamily="2" charset="-79"/>
              </a:rPr>
              <a:t>:</a:t>
            </a:r>
            <a:endParaRPr lang="he-IL" sz="2400" b="1" dirty="0">
              <a:solidFill>
                <a:schemeClr val="tx1"/>
              </a:solidFill>
              <a:latin typeface="Choco" pitchFamily="2" charset="-79"/>
              <a:cs typeface="Choco" pitchFamily="2" charset="-79"/>
            </a:endParaRPr>
          </a:p>
          <a:p>
            <a:pPr algn="ctr"/>
            <a:r>
              <a:rPr lang="he-IL" sz="2400" dirty="0" smtClean="0">
                <a:solidFill>
                  <a:schemeClr val="tx1"/>
                </a:solidFill>
                <a:latin typeface="Choco" pitchFamily="2" charset="-79"/>
                <a:cs typeface="Choco" pitchFamily="2" charset="-79"/>
              </a:rPr>
              <a:t>אי קבלת גדליהו לפקיד על שארית הפליטה ורצון למרוד בבל</a:t>
            </a:r>
            <a:endParaRPr lang="he-IL" sz="2400" dirty="0">
              <a:solidFill>
                <a:schemeClr val="tx1"/>
              </a:solidFill>
              <a:latin typeface="Choco" pitchFamily="2" charset="-79"/>
              <a:cs typeface="Choco" pitchFamily="2" charset="-79"/>
            </a:endParaRPr>
          </a:p>
        </p:txBody>
      </p:sp>
    </p:spTree>
    <p:extLst>
      <p:ext uri="{BB962C8B-B14F-4D97-AF65-F5344CB8AC3E}">
        <p14:creationId xmlns:p14="http://schemas.microsoft.com/office/powerpoint/2010/main" val="32589526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lstStyle/>
          <a:p>
            <a:r>
              <a:rPr lang="he-IL" sz="6000" dirty="0" smtClean="0">
                <a:solidFill>
                  <a:prstClr val="black"/>
                </a:solidFill>
                <a:latin typeface="Choco" pitchFamily="2" charset="-79"/>
                <a:cs typeface="Choco" pitchFamily="2" charset="-79"/>
              </a:rPr>
              <a:t>דלת העם תחת גדליה</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38</a:t>
            </a:fld>
            <a:endParaRPr lang="he-IL"/>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מלבן מעוגל 3"/>
          <p:cNvSpPr/>
          <p:nvPr/>
        </p:nvSpPr>
        <p:spPr>
          <a:xfrm>
            <a:off x="449558" y="1484783"/>
            <a:ext cx="8136904" cy="2849777"/>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r>
              <a:rPr lang="he-IL" sz="2800" dirty="0" smtClean="0">
                <a:solidFill>
                  <a:srgbClr val="C00000"/>
                </a:solidFill>
                <a:latin typeface="Mevorach" pitchFamily="2" charset="-79"/>
                <a:cs typeface="Mevorach" pitchFamily="2" charset="-79"/>
              </a:rPr>
              <a:t>(</a:t>
            </a:r>
            <a:r>
              <a:rPr lang="he-IL" sz="2800" dirty="0" err="1">
                <a:solidFill>
                  <a:srgbClr val="C00000"/>
                </a:solidFill>
                <a:latin typeface="Mevorach" pitchFamily="2" charset="-79"/>
                <a:cs typeface="Mevorach" pitchFamily="2" charset="-79"/>
              </a:rPr>
              <a:t>כב</a:t>
            </a:r>
            <a:r>
              <a:rPr lang="he-IL" sz="2800" dirty="0">
                <a:solidFill>
                  <a:srgbClr val="C00000"/>
                </a:solidFill>
                <a:latin typeface="Mevorach" pitchFamily="2" charset="-79"/>
                <a:cs typeface="Mevorach" pitchFamily="2" charset="-79"/>
              </a:rPr>
              <a:t>) וְהָעָם הַנִּשְׁאָר בְּאֶרֶץ יְהוּדָה אֲשֶׁר הִשְׁאִיר </a:t>
            </a:r>
            <a:r>
              <a:rPr lang="he-IL" sz="2800" dirty="0" err="1">
                <a:solidFill>
                  <a:srgbClr val="C00000"/>
                </a:solidFill>
                <a:latin typeface="Mevorach" pitchFamily="2" charset="-79"/>
                <a:cs typeface="Mevorach" pitchFamily="2" charset="-79"/>
              </a:rPr>
              <a:t>נְבוּכַדְנֶאצַּר</a:t>
            </a:r>
            <a:r>
              <a:rPr lang="he-IL" sz="2800" dirty="0">
                <a:solidFill>
                  <a:srgbClr val="C00000"/>
                </a:solidFill>
                <a:latin typeface="Mevorach" pitchFamily="2" charset="-79"/>
                <a:cs typeface="Mevorach" pitchFamily="2" charset="-79"/>
              </a:rPr>
              <a:t> מֶלֶךְ בָּבֶל וַיַּפְקֵד עֲלֵיהֶם אֶת גְּדַלְיָהוּ בֶּן אֲחִיקָם בֶּן </a:t>
            </a:r>
            <a:r>
              <a:rPr lang="he-IL" sz="2800" dirty="0" smtClean="0">
                <a:solidFill>
                  <a:srgbClr val="C00000"/>
                </a:solidFill>
                <a:latin typeface="Mevorach" pitchFamily="2" charset="-79"/>
                <a:cs typeface="Mevorach" pitchFamily="2" charset="-79"/>
              </a:rPr>
              <a:t>שָׁפָן... (כד</a:t>
            </a:r>
            <a:r>
              <a:rPr lang="he-IL" sz="2800" dirty="0">
                <a:solidFill>
                  <a:srgbClr val="C00000"/>
                </a:solidFill>
                <a:latin typeface="Mevorach" pitchFamily="2" charset="-79"/>
                <a:cs typeface="Mevorach" pitchFamily="2" charset="-79"/>
              </a:rPr>
              <a:t>) וַיִּשָּׁבַע לָהֶם גְּדַלְיָהוּ וּלְאַנְשֵׁיהֶם וַיֹּאמֶר לָהֶם אַל תִּירְאוּ מֵעַבְדֵי </a:t>
            </a:r>
            <a:r>
              <a:rPr lang="he-IL" sz="2800" dirty="0" err="1">
                <a:solidFill>
                  <a:srgbClr val="C00000"/>
                </a:solidFill>
                <a:latin typeface="Mevorach" pitchFamily="2" charset="-79"/>
                <a:cs typeface="Mevorach" pitchFamily="2" charset="-79"/>
              </a:rPr>
              <a:t>הַכַּשְׂדִּים</a:t>
            </a:r>
            <a:r>
              <a:rPr lang="he-IL" sz="2800" dirty="0">
                <a:solidFill>
                  <a:srgbClr val="C00000"/>
                </a:solidFill>
                <a:latin typeface="Mevorach" pitchFamily="2" charset="-79"/>
                <a:cs typeface="Mevorach" pitchFamily="2" charset="-79"/>
              </a:rPr>
              <a:t> שְׁבוּ בָאָרֶץ וְעִבְדוּ אֶת מֶלֶךְ בָּבֶל </a:t>
            </a:r>
            <a:r>
              <a:rPr lang="he-IL" sz="2800" dirty="0" err="1">
                <a:solidFill>
                  <a:srgbClr val="C00000"/>
                </a:solidFill>
                <a:latin typeface="Mevorach" pitchFamily="2" charset="-79"/>
                <a:cs typeface="Mevorach" pitchFamily="2" charset="-79"/>
              </a:rPr>
              <a:t>וְיִטַב</a:t>
            </a:r>
            <a:r>
              <a:rPr lang="he-IL" sz="2800" dirty="0">
                <a:solidFill>
                  <a:srgbClr val="C00000"/>
                </a:solidFill>
                <a:latin typeface="Mevorach" pitchFamily="2" charset="-79"/>
                <a:cs typeface="Mevorach" pitchFamily="2" charset="-79"/>
              </a:rPr>
              <a:t> לָכֶם: </a:t>
            </a:r>
            <a:endParaRPr lang="he-IL" sz="2800" dirty="0" smtClean="0">
              <a:solidFill>
                <a:srgbClr val="C00000"/>
              </a:solidFill>
              <a:latin typeface="Mevorach" pitchFamily="2" charset="-79"/>
              <a:cs typeface="Mevorach" pitchFamily="2" charset="-79"/>
            </a:endParaRPr>
          </a:p>
          <a:p>
            <a:pPr algn="ctr"/>
            <a:r>
              <a:rPr lang="he-IL" dirty="0" smtClean="0">
                <a:solidFill>
                  <a:srgbClr val="C00000"/>
                </a:solidFill>
                <a:latin typeface="Mevorach" pitchFamily="2" charset="-79"/>
                <a:cs typeface="Mevorach" pitchFamily="2" charset="-79"/>
              </a:rPr>
              <a:t>מלכים </a:t>
            </a:r>
            <a:r>
              <a:rPr lang="he-IL" dirty="0">
                <a:solidFill>
                  <a:srgbClr val="C00000"/>
                </a:solidFill>
                <a:latin typeface="Mevorach" pitchFamily="2" charset="-79"/>
                <a:cs typeface="Mevorach" pitchFamily="2" charset="-79"/>
              </a:rPr>
              <a:t>ב פרק </a:t>
            </a:r>
            <a:r>
              <a:rPr lang="he-IL" dirty="0" smtClean="0">
                <a:solidFill>
                  <a:srgbClr val="C00000"/>
                </a:solidFill>
                <a:latin typeface="Mevorach" pitchFamily="2" charset="-79"/>
                <a:cs typeface="Mevorach" pitchFamily="2" charset="-79"/>
              </a:rPr>
              <a:t>כה</a:t>
            </a:r>
            <a:endParaRPr lang="he-IL" dirty="0">
              <a:solidFill>
                <a:srgbClr val="C00000"/>
              </a:solidFill>
              <a:latin typeface="Mevorach" pitchFamily="2" charset="-79"/>
              <a:cs typeface="Mevorach" pitchFamily="2" charset="-79"/>
            </a:endParaRPr>
          </a:p>
        </p:txBody>
      </p:sp>
      <p:sp>
        <p:nvSpPr>
          <p:cNvPr id="10" name="מלבן מעוגל 9"/>
          <p:cNvSpPr/>
          <p:nvPr/>
        </p:nvSpPr>
        <p:spPr>
          <a:xfrm>
            <a:off x="449558" y="4509121"/>
            <a:ext cx="8298906" cy="2232248"/>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אי קבלת הדין</a:t>
            </a:r>
            <a:r>
              <a:rPr lang="he-IL" sz="2400" b="1" dirty="0" smtClean="0">
                <a:solidFill>
                  <a:schemeClr val="tx1"/>
                </a:solidFill>
                <a:latin typeface="Choco" pitchFamily="2" charset="-79"/>
                <a:cs typeface="Choco" pitchFamily="2" charset="-79"/>
              </a:rPr>
              <a:t>:</a:t>
            </a:r>
          </a:p>
          <a:p>
            <a:pPr algn="ctr"/>
            <a:r>
              <a:rPr lang="he-IL" sz="2800" dirty="0" smtClean="0">
                <a:solidFill>
                  <a:schemeClr val="tx1"/>
                </a:solidFill>
                <a:latin typeface="Mevorach" pitchFamily="2" charset="-79"/>
                <a:cs typeface="Mevorach" pitchFamily="2" charset="-79"/>
              </a:rPr>
              <a:t>(</a:t>
            </a:r>
            <a:r>
              <a:rPr lang="he-IL" sz="2800" dirty="0">
                <a:solidFill>
                  <a:schemeClr val="tx1"/>
                </a:solidFill>
                <a:latin typeface="Mevorach" pitchFamily="2" charset="-79"/>
                <a:cs typeface="Mevorach" pitchFamily="2" charset="-79"/>
              </a:rPr>
              <a:t>כה) וַיְהִי בַּחֹדֶשׁ הַשְּׁבִיעִי בָּא יִשְׁמָעֵאל בֶּן נְתַנְיָה בֶּן </a:t>
            </a:r>
            <a:r>
              <a:rPr lang="he-IL" sz="2800" dirty="0" err="1">
                <a:solidFill>
                  <a:schemeClr val="tx1"/>
                </a:solidFill>
                <a:latin typeface="Mevorach" pitchFamily="2" charset="-79"/>
                <a:cs typeface="Mevorach" pitchFamily="2" charset="-79"/>
              </a:rPr>
              <a:t>אֱלִישָׁמָע</a:t>
            </a:r>
            <a:r>
              <a:rPr lang="he-IL" sz="2800" dirty="0">
                <a:solidFill>
                  <a:schemeClr val="tx1"/>
                </a:solidFill>
                <a:latin typeface="Mevorach" pitchFamily="2" charset="-79"/>
                <a:cs typeface="Mevorach" pitchFamily="2" charset="-79"/>
              </a:rPr>
              <a:t> מִזֶּרַע הַמְּלוּכָה וַעֲשָׂרָה אֲנָשִׁים אִתּוֹ וַיַּכּוּ אֶת גְּדַלְיָהוּ וַיָּמֹת וְאֶת הַיְּהוּדִים וְאֶת </a:t>
            </a:r>
            <a:r>
              <a:rPr lang="he-IL" sz="2800" dirty="0" err="1">
                <a:solidFill>
                  <a:schemeClr val="tx1"/>
                </a:solidFill>
                <a:latin typeface="Mevorach" pitchFamily="2" charset="-79"/>
                <a:cs typeface="Mevorach" pitchFamily="2" charset="-79"/>
              </a:rPr>
              <a:t>הַכַּשְׂדִּים</a:t>
            </a:r>
            <a:r>
              <a:rPr lang="he-IL" sz="2800" dirty="0">
                <a:solidFill>
                  <a:schemeClr val="tx1"/>
                </a:solidFill>
                <a:latin typeface="Mevorach" pitchFamily="2" charset="-79"/>
                <a:cs typeface="Mevorach" pitchFamily="2" charset="-79"/>
              </a:rPr>
              <a:t> אֲשֶׁר הָיוּ אִתּוֹ בַּמִּצְפָּה</a:t>
            </a:r>
            <a:r>
              <a:rPr lang="he-IL" sz="2800" dirty="0" smtClean="0">
                <a:solidFill>
                  <a:schemeClr val="tx1"/>
                </a:solidFill>
                <a:latin typeface="Mevorach" pitchFamily="2" charset="-79"/>
                <a:cs typeface="Mevorach" pitchFamily="2" charset="-79"/>
              </a:rPr>
              <a:t>:</a:t>
            </a:r>
            <a:endParaRPr lang="he-IL" sz="2800" dirty="0">
              <a:solidFill>
                <a:schemeClr val="tx1"/>
              </a:solidFill>
              <a:latin typeface="Mevorach" pitchFamily="2" charset="-79"/>
              <a:cs typeface="Mevorach" pitchFamily="2" charset="-79"/>
            </a:endParaRPr>
          </a:p>
        </p:txBody>
      </p:sp>
    </p:spTree>
    <p:extLst>
      <p:ext uri="{BB962C8B-B14F-4D97-AF65-F5344CB8AC3E}">
        <p14:creationId xmlns:p14="http://schemas.microsoft.com/office/powerpoint/2010/main" val="41812591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חץ שמאלה 7"/>
          <p:cNvSpPr/>
          <p:nvPr/>
        </p:nvSpPr>
        <p:spPr>
          <a:xfrm rot="2911046">
            <a:off x="5894908" y="32220"/>
            <a:ext cx="1126566" cy="72008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 name="מלבן 2"/>
          <p:cNvSpPr/>
          <p:nvPr/>
        </p:nvSpPr>
        <p:spPr>
          <a:xfrm>
            <a:off x="6215306" y="999019"/>
            <a:ext cx="1390124"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יאשיהו</a:t>
            </a:r>
            <a:endParaRPr lang="he-IL" sz="4000" dirty="0"/>
          </a:p>
        </p:txBody>
      </p:sp>
      <p:sp>
        <p:nvSpPr>
          <p:cNvPr id="9" name="חץ שמאלה 8"/>
          <p:cNvSpPr/>
          <p:nvPr/>
        </p:nvSpPr>
        <p:spPr>
          <a:xfrm rot="18898123">
            <a:off x="5479635" y="769599"/>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5448108" y="1706905"/>
            <a:ext cx="146226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יהואחז</a:t>
            </a:r>
            <a:endParaRPr lang="he-IL" sz="4000" dirty="0"/>
          </a:p>
        </p:txBody>
      </p:sp>
      <p:sp>
        <p:nvSpPr>
          <p:cNvPr id="11" name="חץ שמאלה 10"/>
          <p:cNvSpPr/>
          <p:nvPr/>
        </p:nvSpPr>
        <p:spPr>
          <a:xfrm rot="18898123">
            <a:off x="4615539" y="1561687"/>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4578576" y="2444635"/>
            <a:ext cx="139333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יהויקים</a:t>
            </a:r>
            <a:endParaRPr lang="he-IL" sz="4000" dirty="0"/>
          </a:p>
        </p:txBody>
      </p:sp>
      <p:sp>
        <p:nvSpPr>
          <p:cNvPr id="13" name="חץ שמאלה 12"/>
          <p:cNvSpPr/>
          <p:nvPr/>
        </p:nvSpPr>
        <p:spPr>
          <a:xfrm rot="18898123">
            <a:off x="3751443" y="2353775"/>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4155334" y="3148267"/>
            <a:ext cx="124425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יהויכין</a:t>
            </a:r>
            <a:endParaRPr lang="he-IL" sz="4000" dirty="0"/>
          </a:p>
        </p:txBody>
      </p:sp>
      <p:sp>
        <p:nvSpPr>
          <p:cNvPr id="15" name="חץ שמאלה 14"/>
          <p:cNvSpPr/>
          <p:nvPr/>
        </p:nvSpPr>
        <p:spPr>
          <a:xfrm rot="2911046">
            <a:off x="3113340" y="2840532"/>
            <a:ext cx="1126566" cy="72008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3391402" y="3753438"/>
            <a:ext cx="150554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צדקיהו</a:t>
            </a:r>
            <a:endParaRPr lang="he-IL" sz="4000" dirty="0"/>
          </a:p>
        </p:txBody>
      </p:sp>
      <p:sp>
        <p:nvSpPr>
          <p:cNvPr id="17" name="חץ שמאלה 16"/>
          <p:cNvSpPr/>
          <p:nvPr/>
        </p:nvSpPr>
        <p:spPr>
          <a:xfrm rot="18898123">
            <a:off x="2608791" y="3496113"/>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2661862" y="4377298"/>
            <a:ext cx="438774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דלת העם תחת גדליה</a:t>
            </a:r>
            <a:endParaRPr lang="he-IL" sz="4000" dirty="0"/>
          </a:p>
        </p:txBody>
      </p:sp>
      <p:sp>
        <p:nvSpPr>
          <p:cNvPr id="19" name="חץ שמאלה 18"/>
          <p:cNvSpPr/>
          <p:nvPr/>
        </p:nvSpPr>
        <p:spPr>
          <a:xfrm rot="18898123">
            <a:off x="1744695" y="4297991"/>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4" name="מלבן 23"/>
          <p:cNvSpPr/>
          <p:nvPr/>
        </p:nvSpPr>
        <p:spPr>
          <a:xfrm>
            <a:off x="6907284" y="239143"/>
            <a:ext cx="1645002"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רחבעם</a:t>
            </a:r>
            <a:endParaRPr lang="he-IL" sz="4000" dirty="0"/>
          </a:p>
        </p:txBody>
      </p:sp>
      <p:pic>
        <p:nvPicPr>
          <p:cNvPr id="2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64857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5400" dirty="0">
                <a:solidFill>
                  <a:prstClr val="black"/>
                </a:solidFill>
                <a:latin typeface="Choco" pitchFamily="2" charset="-79"/>
                <a:cs typeface="Choco" pitchFamily="2" charset="-79"/>
              </a:rPr>
              <a:t>ייסורים ובית דוד</a:t>
            </a:r>
          </a:p>
        </p:txBody>
      </p:sp>
      <p:sp>
        <p:nvSpPr>
          <p:cNvPr id="3" name="מציין מיקום תוכן 2"/>
          <p:cNvSpPr>
            <a:spLocks noGrp="1"/>
          </p:cNvSpPr>
          <p:nvPr>
            <p:ph idx="1"/>
          </p:nvPr>
        </p:nvSpPr>
        <p:spPr>
          <a:xfrm>
            <a:off x="224779" y="2364905"/>
            <a:ext cx="7947621" cy="4520479"/>
          </a:xfrm>
        </p:spPr>
        <p:txBody>
          <a:bodyPr>
            <a:normAutofit fontScale="92500" lnSpcReduction="10000"/>
          </a:bodyPr>
          <a:lstStyle/>
          <a:p>
            <a:pPr marL="0" indent="0" algn="ctr">
              <a:buNone/>
            </a:pPr>
            <a:r>
              <a:rPr lang="he-IL" dirty="0" smtClean="0">
                <a:latin typeface="Mevorach" pitchFamily="2" charset="-79"/>
                <a:cs typeface="Mevorach" pitchFamily="2" charset="-79"/>
              </a:rPr>
              <a:t>(</a:t>
            </a:r>
            <a:r>
              <a:rPr lang="he-IL" dirty="0" err="1">
                <a:latin typeface="Mevorach" pitchFamily="2" charset="-79"/>
                <a:cs typeface="Mevorach" pitchFamily="2" charset="-79"/>
              </a:rPr>
              <a:t>יג</a:t>
            </a:r>
            <a:r>
              <a:rPr lang="he-IL" dirty="0">
                <a:latin typeface="Mevorach" pitchFamily="2" charset="-79"/>
                <a:cs typeface="Mevorach" pitchFamily="2" charset="-79"/>
              </a:rPr>
              <a:t>) הוּא יִבְנֶה בַּיִת לִשְׁמִי וְכֹנַנְתִּי אֶת </a:t>
            </a:r>
            <a:r>
              <a:rPr lang="he-IL" dirty="0" err="1">
                <a:latin typeface="Mevorach" pitchFamily="2" charset="-79"/>
                <a:cs typeface="Mevorach" pitchFamily="2" charset="-79"/>
              </a:rPr>
              <a:t>כִּסֵּא</a:t>
            </a:r>
            <a:r>
              <a:rPr lang="he-IL" dirty="0">
                <a:latin typeface="Mevorach" pitchFamily="2" charset="-79"/>
                <a:cs typeface="Mevorach" pitchFamily="2" charset="-79"/>
              </a:rPr>
              <a:t> מַמְלַכְתּוֹ עַד עוֹלָם:</a:t>
            </a:r>
          </a:p>
          <a:p>
            <a:pPr marL="0" indent="0" algn="ctr">
              <a:buNone/>
            </a:pPr>
            <a:r>
              <a:rPr lang="he-IL" dirty="0" smtClean="0">
                <a:latin typeface="Mevorach" pitchFamily="2" charset="-79"/>
                <a:cs typeface="Mevorach" pitchFamily="2" charset="-79"/>
              </a:rPr>
              <a:t>(</a:t>
            </a:r>
            <a:r>
              <a:rPr lang="he-IL" dirty="0">
                <a:latin typeface="Mevorach" pitchFamily="2" charset="-79"/>
                <a:cs typeface="Mevorach" pitchFamily="2" charset="-79"/>
              </a:rPr>
              <a:t>יד) אֲנִי אֶהְיֶה לּוֹ לְאָב וְהוּא יִהְיֶה לִּי לְבֵן אֲשֶׁר </a:t>
            </a:r>
            <a:r>
              <a:rPr lang="he-IL" dirty="0" err="1">
                <a:latin typeface="Mevorach" pitchFamily="2" charset="-79"/>
                <a:cs typeface="Mevorach" pitchFamily="2" charset="-79"/>
              </a:rPr>
              <a:t>בְּהַעֲוֹתו</a:t>
            </a:r>
            <a:r>
              <a:rPr lang="he-IL" dirty="0">
                <a:latin typeface="Mevorach" pitchFamily="2" charset="-79"/>
                <a:cs typeface="Mevorach" pitchFamily="2" charset="-79"/>
              </a:rPr>
              <a:t>ֹ </a:t>
            </a:r>
            <a:r>
              <a:rPr lang="he-IL" dirty="0" err="1">
                <a:latin typeface="Mevorach" pitchFamily="2" charset="-79"/>
                <a:cs typeface="Mevorach" pitchFamily="2" charset="-79"/>
              </a:rPr>
              <a:t>וְהֹכַחְתִּיו</a:t>
            </a:r>
            <a:r>
              <a:rPr lang="he-IL" dirty="0">
                <a:latin typeface="Mevorach" pitchFamily="2" charset="-79"/>
                <a:cs typeface="Mevorach" pitchFamily="2" charset="-79"/>
              </a:rPr>
              <a:t> בְּשֵׁבֶט אֲנָשִׁים וּבְנִגְעֵי בְּנֵי אָדָם:</a:t>
            </a:r>
          </a:p>
          <a:p>
            <a:pPr marL="0" indent="0" algn="ctr">
              <a:buNone/>
            </a:pPr>
            <a:r>
              <a:rPr lang="he-IL" dirty="0">
                <a:latin typeface="Mevorach" pitchFamily="2" charset="-79"/>
                <a:cs typeface="Mevorach" pitchFamily="2" charset="-79"/>
              </a:rPr>
              <a:t>(טו) וְחַסְדִּי לֹא יָסוּר מִמֶּנּוּ כַּאֲשֶׁר הֲסִרֹתִי מֵעִם שָׁאוּל אֲשֶׁר הֲסִרֹתִי מִלְּפָנֶיךָ:</a:t>
            </a:r>
          </a:p>
          <a:p>
            <a:pPr marL="0" indent="0" algn="ctr">
              <a:buNone/>
            </a:pPr>
            <a:r>
              <a:rPr lang="he-IL" dirty="0">
                <a:latin typeface="Mevorach" pitchFamily="2" charset="-79"/>
                <a:cs typeface="Mevorach" pitchFamily="2" charset="-79"/>
              </a:rPr>
              <a:t>(</a:t>
            </a:r>
            <a:r>
              <a:rPr lang="he-IL" dirty="0" err="1">
                <a:latin typeface="Mevorach" pitchFamily="2" charset="-79"/>
                <a:cs typeface="Mevorach" pitchFamily="2" charset="-79"/>
              </a:rPr>
              <a:t>טז</a:t>
            </a:r>
            <a:r>
              <a:rPr lang="he-IL" dirty="0">
                <a:latin typeface="Mevorach" pitchFamily="2" charset="-79"/>
                <a:cs typeface="Mevorach" pitchFamily="2" charset="-79"/>
              </a:rPr>
              <a:t>) וְנֶאְמַן בֵּיתְךָ וּמַמְלַכְתְּךָ עַד עוֹלָם לְפָנֶיךָ </a:t>
            </a:r>
            <a:r>
              <a:rPr lang="he-IL" dirty="0" err="1">
                <a:latin typeface="Mevorach" pitchFamily="2" charset="-79"/>
                <a:cs typeface="Mevorach" pitchFamily="2" charset="-79"/>
              </a:rPr>
              <a:t>כִּסְאֲך</a:t>
            </a:r>
            <a:r>
              <a:rPr lang="he-IL" dirty="0">
                <a:latin typeface="Mevorach" pitchFamily="2" charset="-79"/>
                <a:cs typeface="Mevorach" pitchFamily="2" charset="-79"/>
              </a:rPr>
              <a:t>ָ יִהְיֶה נָכוֹן עַד עוֹלָם:</a:t>
            </a:r>
          </a:p>
          <a:p>
            <a:pPr marL="0" indent="0" algn="ctr">
              <a:buNone/>
            </a:pPr>
            <a:endParaRPr lang="he-IL" sz="1800" dirty="0" smtClean="0">
              <a:latin typeface="Mevorach" pitchFamily="2" charset="-79"/>
              <a:cs typeface="Mevorach" pitchFamily="2" charset="-79"/>
            </a:endParaRPr>
          </a:p>
          <a:p>
            <a:pPr marL="0" indent="0" algn="ctr">
              <a:buNone/>
            </a:pPr>
            <a:r>
              <a:rPr lang="he-IL" sz="1800" dirty="0" smtClean="0">
                <a:latin typeface="Mevorach" pitchFamily="2" charset="-79"/>
                <a:cs typeface="Mevorach" pitchFamily="2" charset="-79"/>
              </a:rPr>
              <a:t>שמואל </a:t>
            </a:r>
            <a:r>
              <a:rPr lang="he-IL" sz="1800" dirty="0">
                <a:latin typeface="Mevorach" pitchFamily="2" charset="-79"/>
                <a:cs typeface="Mevorach" pitchFamily="2" charset="-79"/>
              </a:rPr>
              <a:t>ב פרק ז </a:t>
            </a:r>
          </a:p>
        </p:txBody>
      </p:sp>
      <p:sp>
        <p:nvSpPr>
          <p:cNvPr id="4" name="מציין מיקום של מספר שקופית 3"/>
          <p:cNvSpPr>
            <a:spLocks noGrp="1"/>
          </p:cNvSpPr>
          <p:nvPr>
            <p:ph type="sldNum" sz="quarter" idx="12"/>
          </p:nvPr>
        </p:nvSpPr>
        <p:spPr/>
        <p:txBody>
          <a:bodyPr/>
          <a:lstStyle/>
          <a:p>
            <a:fld id="{92A2DEB0-95A9-4D0E-8080-FD4FF24BCDF1}" type="slidenum">
              <a:rPr lang="he-IL" smtClean="0"/>
              <a:t>4</a:t>
            </a:fld>
            <a:endParaRPr lang="he-IL"/>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הסבר מלבני מעוגל 5"/>
          <p:cNvSpPr/>
          <p:nvPr/>
        </p:nvSpPr>
        <p:spPr>
          <a:xfrm>
            <a:off x="5724128" y="1484784"/>
            <a:ext cx="2808312" cy="792088"/>
          </a:xfrm>
          <a:prstGeom prst="wedgeRoundRectCallout">
            <a:avLst>
              <a:gd name="adj1" fmla="val 66870"/>
              <a:gd name="adj2" fmla="val -55485"/>
              <a:gd name="adj3" fmla="val 16667"/>
            </a:avLst>
          </a:prstGeom>
          <a:solidFill>
            <a:schemeClr val="accent2">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3600" dirty="0" smtClean="0">
                <a:solidFill>
                  <a:schemeClr val="accent4">
                    <a:lumMod val="60000"/>
                    <a:lumOff val="40000"/>
                  </a:schemeClr>
                </a:solidFill>
                <a:cs typeface="Hofesh" pitchFamily="2" charset="-79"/>
              </a:rPr>
              <a:t>הקב"ה לדוד:</a:t>
            </a:r>
            <a:endParaRPr lang="he-IL" sz="3600" dirty="0">
              <a:solidFill>
                <a:schemeClr val="accent4">
                  <a:lumMod val="60000"/>
                  <a:lumOff val="40000"/>
                </a:schemeClr>
              </a:solidFill>
              <a:cs typeface="Hofesh" pitchFamily="2" charset="-79"/>
            </a:endParaRPr>
          </a:p>
        </p:txBody>
      </p:sp>
    </p:spTree>
    <p:extLst>
      <p:ext uri="{BB962C8B-B14F-4D97-AF65-F5344CB8AC3E}">
        <p14:creationId xmlns:p14="http://schemas.microsoft.com/office/powerpoint/2010/main" val="24750914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lstStyle/>
          <a:p>
            <a:r>
              <a:rPr lang="he-IL" sz="6000" dirty="0" smtClean="0">
                <a:solidFill>
                  <a:prstClr val="black"/>
                </a:solidFill>
                <a:latin typeface="Choco" pitchFamily="2" charset="-79"/>
                <a:cs typeface="Choco" pitchFamily="2" charset="-79"/>
              </a:rPr>
              <a:t>שארית הפליטה</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40</a:t>
            </a:fld>
            <a:endParaRPr lang="he-IL"/>
          </a:p>
        </p:txBody>
      </p:sp>
      <p:sp>
        <p:nvSpPr>
          <p:cNvPr id="5" name="מגילה אנכית 4"/>
          <p:cNvSpPr/>
          <p:nvPr/>
        </p:nvSpPr>
        <p:spPr>
          <a:xfrm>
            <a:off x="0" y="1124744"/>
            <a:ext cx="9144000" cy="5733256"/>
          </a:xfrm>
          <a:prstGeom prst="verticalScroll">
            <a:avLst/>
          </a:prstGeom>
          <a:blipFill>
            <a:blip r:embed="rId2"/>
            <a:tile tx="0" ty="0" sx="100000" sy="100000" flip="none" algn="tl"/>
          </a:bli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800" dirty="0">
              <a:solidFill>
                <a:srgbClr val="C00000"/>
              </a:solidFill>
              <a:latin typeface="Mevorach" pitchFamily="2" charset="-79"/>
              <a:cs typeface="Mevorach" pitchFamily="2" charset="-79"/>
            </a:endParaRPr>
          </a:p>
          <a:p>
            <a:pPr algn="ctr"/>
            <a:r>
              <a:rPr lang="he-IL" sz="2800" dirty="0">
                <a:solidFill>
                  <a:srgbClr val="C00000"/>
                </a:solidFill>
                <a:latin typeface="Mevorach" pitchFamily="2" charset="-79"/>
                <a:cs typeface="Mevorach" pitchFamily="2" charset="-79"/>
              </a:rPr>
              <a:t>(</a:t>
            </a:r>
            <a:r>
              <a:rPr lang="he-IL" sz="2800" dirty="0" err="1">
                <a:solidFill>
                  <a:srgbClr val="C00000"/>
                </a:solidFill>
                <a:latin typeface="Mevorach" pitchFamily="2" charset="-79"/>
                <a:cs typeface="Mevorach" pitchFamily="2" charset="-79"/>
              </a:rPr>
              <a:t>יח</a:t>
            </a:r>
            <a:r>
              <a:rPr lang="he-IL" sz="2800" dirty="0">
                <a:solidFill>
                  <a:srgbClr val="C00000"/>
                </a:solidFill>
                <a:latin typeface="Mevorach" pitchFamily="2" charset="-79"/>
                <a:cs typeface="Mevorach" pitchFamily="2" charset="-79"/>
              </a:rPr>
              <a:t>) כִּי כֹה אָמַר </a:t>
            </a:r>
            <a:r>
              <a:rPr lang="he-IL" sz="2800" dirty="0" err="1">
                <a:solidFill>
                  <a:srgbClr val="C00000"/>
                </a:solidFill>
                <a:latin typeface="Mevorach" pitchFamily="2" charset="-79"/>
                <a:cs typeface="Mevorach" pitchFamily="2" charset="-79"/>
              </a:rPr>
              <a:t>יְקֹוָק</a:t>
            </a:r>
            <a:r>
              <a:rPr lang="he-IL" sz="2800" dirty="0">
                <a:solidFill>
                  <a:srgbClr val="C00000"/>
                </a:solidFill>
                <a:latin typeface="Mevorach" pitchFamily="2" charset="-79"/>
                <a:cs typeface="Mevorach" pitchFamily="2" charset="-79"/>
              </a:rPr>
              <a:t> צְבָאוֹת </a:t>
            </a:r>
            <a:r>
              <a:rPr lang="he-IL" sz="2800" dirty="0" err="1">
                <a:solidFill>
                  <a:srgbClr val="C00000"/>
                </a:solidFill>
                <a:latin typeface="Mevorach" pitchFamily="2" charset="-79"/>
                <a:cs typeface="Mevorach" pitchFamily="2" charset="-79"/>
              </a:rPr>
              <a:t>אֱלֹהֵי</a:t>
            </a:r>
            <a:r>
              <a:rPr lang="he-IL" sz="2800" dirty="0">
                <a:solidFill>
                  <a:srgbClr val="C00000"/>
                </a:solidFill>
                <a:latin typeface="Mevorach" pitchFamily="2" charset="-79"/>
                <a:cs typeface="Mevorach" pitchFamily="2" charset="-79"/>
              </a:rPr>
              <a:t> יִשְׂרָאֵל כַּאֲשֶׁר נִתַּךְ אַפִּי וַחֲמָתִי עַל יֹשְׁבֵי יְרוּשָׁלִַם כֵּן </a:t>
            </a:r>
            <a:r>
              <a:rPr lang="he-IL" sz="2800" dirty="0" err="1">
                <a:solidFill>
                  <a:srgbClr val="C00000"/>
                </a:solidFill>
                <a:latin typeface="Mevorach" pitchFamily="2" charset="-79"/>
                <a:cs typeface="Mevorach" pitchFamily="2" charset="-79"/>
              </a:rPr>
              <a:t>תִּתַּך</a:t>
            </a:r>
            <a:r>
              <a:rPr lang="he-IL" sz="2800" dirty="0">
                <a:solidFill>
                  <a:srgbClr val="C00000"/>
                </a:solidFill>
                <a:latin typeface="Mevorach" pitchFamily="2" charset="-79"/>
                <a:cs typeface="Mevorach" pitchFamily="2" charset="-79"/>
              </a:rPr>
              <a:t>ְ חֲמָתִי עֲלֵיכֶם </a:t>
            </a:r>
            <a:r>
              <a:rPr lang="he-IL" sz="2800" dirty="0" err="1">
                <a:solidFill>
                  <a:srgbClr val="C00000"/>
                </a:solidFill>
                <a:latin typeface="Mevorach" pitchFamily="2" charset="-79"/>
                <a:cs typeface="Mevorach" pitchFamily="2" charset="-79"/>
              </a:rPr>
              <a:t>בְּבֹאֲכֶם</a:t>
            </a:r>
            <a:r>
              <a:rPr lang="he-IL" sz="2800" dirty="0">
                <a:solidFill>
                  <a:srgbClr val="C00000"/>
                </a:solidFill>
                <a:latin typeface="Mevorach" pitchFamily="2" charset="-79"/>
                <a:cs typeface="Mevorach" pitchFamily="2" charset="-79"/>
              </a:rPr>
              <a:t> מִצְרָיִם וִהְיִיתֶם לְאָלָה וּלְשַׁמָּה וְלִקְלָלָה וּלְחֶרְפָּה וְלֹא תִרְאוּ עוֹד אֶת הַמָּקוֹם הַזֶּה</a:t>
            </a:r>
            <a:r>
              <a:rPr lang="he-IL" sz="2800" dirty="0" smtClean="0">
                <a:solidFill>
                  <a:srgbClr val="C00000"/>
                </a:solidFill>
                <a:latin typeface="Mevorach" pitchFamily="2" charset="-79"/>
                <a:cs typeface="Mevorach" pitchFamily="2" charset="-79"/>
              </a:rPr>
              <a:t>: (</a:t>
            </a:r>
            <a:r>
              <a:rPr lang="he-IL" sz="2800" dirty="0" err="1">
                <a:solidFill>
                  <a:srgbClr val="C00000"/>
                </a:solidFill>
                <a:latin typeface="Mevorach" pitchFamily="2" charset="-79"/>
                <a:cs typeface="Mevorach" pitchFamily="2" charset="-79"/>
              </a:rPr>
              <a:t>יט</a:t>
            </a:r>
            <a:r>
              <a:rPr lang="he-IL" sz="2800" dirty="0">
                <a:solidFill>
                  <a:srgbClr val="C00000"/>
                </a:solidFill>
                <a:latin typeface="Mevorach" pitchFamily="2" charset="-79"/>
                <a:cs typeface="Mevorach" pitchFamily="2" charset="-79"/>
              </a:rPr>
              <a:t>) דִּבֶּר </a:t>
            </a:r>
            <a:r>
              <a:rPr lang="he-IL" sz="2800" dirty="0" err="1">
                <a:solidFill>
                  <a:srgbClr val="C00000"/>
                </a:solidFill>
                <a:latin typeface="Mevorach" pitchFamily="2" charset="-79"/>
                <a:cs typeface="Mevorach" pitchFamily="2" charset="-79"/>
              </a:rPr>
              <a:t>יְקֹוָק</a:t>
            </a:r>
            <a:r>
              <a:rPr lang="he-IL" sz="2800" dirty="0">
                <a:solidFill>
                  <a:srgbClr val="C00000"/>
                </a:solidFill>
                <a:latin typeface="Mevorach" pitchFamily="2" charset="-79"/>
                <a:cs typeface="Mevorach" pitchFamily="2" charset="-79"/>
              </a:rPr>
              <a:t> עֲלֵיכֶם שְׁאֵרִית יְהוּדָה אַל </a:t>
            </a:r>
            <a:r>
              <a:rPr lang="he-IL" sz="2800" dirty="0" err="1">
                <a:solidFill>
                  <a:srgbClr val="C00000"/>
                </a:solidFill>
                <a:latin typeface="Mevorach" pitchFamily="2" charset="-79"/>
                <a:cs typeface="Mevorach" pitchFamily="2" charset="-79"/>
              </a:rPr>
              <a:t>תָּבֹאו</a:t>
            </a:r>
            <a:r>
              <a:rPr lang="he-IL" sz="2800" dirty="0">
                <a:solidFill>
                  <a:srgbClr val="C00000"/>
                </a:solidFill>
                <a:latin typeface="Mevorach" pitchFamily="2" charset="-79"/>
                <a:cs typeface="Mevorach" pitchFamily="2" charset="-79"/>
              </a:rPr>
              <a:t>ּ מִצְרָיִם יָדֹעַ תֵּדְעוּ כִּי </a:t>
            </a:r>
            <a:r>
              <a:rPr lang="he-IL" sz="2800" dirty="0" err="1">
                <a:solidFill>
                  <a:srgbClr val="C00000"/>
                </a:solidFill>
                <a:latin typeface="Mevorach" pitchFamily="2" charset="-79"/>
                <a:cs typeface="Mevorach" pitchFamily="2" charset="-79"/>
              </a:rPr>
              <a:t>הַעִידֹתִי</a:t>
            </a:r>
            <a:r>
              <a:rPr lang="he-IL" sz="2800" dirty="0">
                <a:solidFill>
                  <a:srgbClr val="C00000"/>
                </a:solidFill>
                <a:latin typeface="Mevorach" pitchFamily="2" charset="-79"/>
                <a:cs typeface="Mevorach" pitchFamily="2" charset="-79"/>
              </a:rPr>
              <a:t> בָכֶם הַיּוֹם</a:t>
            </a:r>
            <a:r>
              <a:rPr lang="he-IL" sz="2800" dirty="0" smtClean="0">
                <a:solidFill>
                  <a:srgbClr val="C00000"/>
                </a:solidFill>
                <a:latin typeface="Mevorach" pitchFamily="2" charset="-79"/>
                <a:cs typeface="Mevorach" pitchFamily="2" charset="-79"/>
              </a:rPr>
              <a:t>: (</a:t>
            </a:r>
            <a:r>
              <a:rPr lang="he-IL" sz="2800" dirty="0">
                <a:solidFill>
                  <a:srgbClr val="C00000"/>
                </a:solidFill>
                <a:latin typeface="Mevorach" pitchFamily="2" charset="-79"/>
                <a:cs typeface="Mevorach" pitchFamily="2" charset="-79"/>
              </a:rPr>
              <a:t>כ) כִּי </a:t>
            </a:r>
            <a:r>
              <a:rPr lang="he-IL" sz="2800" dirty="0" smtClean="0">
                <a:solidFill>
                  <a:srgbClr val="C00000"/>
                </a:solidFill>
                <a:latin typeface="Mevorach" pitchFamily="2" charset="-79"/>
                <a:cs typeface="Mevorach" pitchFamily="2" charset="-79"/>
              </a:rPr>
              <a:t>הִתְעֵיתֶם </a:t>
            </a:r>
            <a:r>
              <a:rPr lang="he-IL" sz="2800" dirty="0">
                <a:solidFill>
                  <a:srgbClr val="C00000"/>
                </a:solidFill>
                <a:latin typeface="Mevorach" pitchFamily="2" charset="-79"/>
                <a:cs typeface="Mevorach" pitchFamily="2" charset="-79"/>
              </a:rPr>
              <a:t>בְּנַפְשׁוֹתֵיכֶם כִּי אַתֶּם שְׁלַחְתֶּם אֹתִי אֶל </a:t>
            </a:r>
            <a:r>
              <a:rPr lang="he-IL" sz="2800" dirty="0" err="1">
                <a:solidFill>
                  <a:srgbClr val="C00000"/>
                </a:solidFill>
                <a:latin typeface="Mevorach" pitchFamily="2" charset="-79"/>
                <a:cs typeface="Mevorach" pitchFamily="2" charset="-79"/>
              </a:rPr>
              <a:t>יְקֹוָק</a:t>
            </a:r>
            <a:r>
              <a:rPr lang="he-IL" sz="2800" dirty="0">
                <a:solidFill>
                  <a:srgbClr val="C00000"/>
                </a:solidFill>
                <a:latin typeface="Mevorach" pitchFamily="2" charset="-79"/>
                <a:cs typeface="Mevorach" pitchFamily="2" charset="-79"/>
              </a:rPr>
              <a:t> </a:t>
            </a:r>
            <a:r>
              <a:rPr lang="he-IL" sz="2800" dirty="0" err="1">
                <a:solidFill>
                  <a:srgbClr val="C00000"/>
                </a:solidFill>
                <a:latin typeface="Mevorach" pitchFamily="2" charset="-79"/>
                <a:cs typeface="Mevorach" pitchFamily="2" charset="-79"/>
              </a:rPr>
              <a:t>אֱלֹהֵיכֶם</a:t>
            </a:r>
            <a:r>
              <a:rPr lang="he-IL" sz="2800" dirty="0">
                <a:solidFill>
                  <a:srgbClr val="C00000"/>
                </a:solidFill>
                <a:latin typeface="Mevorach" pitchFamily="2" charset="-79"/>
                <a:cs typeface="Mevorach" pitchFamily="2" charset="-79"/>
              </a:rPr>
              <a:t> </a:t>
            </a:r>
            <a:r>
              <a:rPr lang="he-IL" sz="2800" dirty="0" err="1">
                <a:solidFill>
                  <a:srgbClr val="C00000"/>
                </a:solidFill>
                <a:latin typeface="Mevorach" pitchFamily="2" charset="-79"/>
                <a:cs typeface="Mevorach" pitchFamily="2" charset="-79"/>
              </a:rPr>
              <a:t>לֵאמֹר</a:t>
            </a:r>
            <a:r>
              <a:rPr lang="he-IL" sz="2800" dirty="0">
                <a:solidFill>
                  <a:srgbClr val="C00000"/>
                </a:solidFill>
                <a:latin typeface="Mevorach" pitchFamily="2" charset="-79"/>
                <a:cs typeface="Mevorach" pitchFamily="2" charset="-79"/>
              </a:rPr>
              <a:t> הִתְפַּלֵּל בַּעֲדֵנוּ אֶל </a:t>
            </a:r>
            <a:r>
              <a:rPr lang="he-IL" sz="2800" dirty="0" err="1">
                <a:solidFill>
                  <a:srgbClr val="C00000"/>
                </a:solidFill>
                <a:latin typeface="Mevorach" pitchFamily="2" charset="-79"/>
                <a:cs typeface="Mevorach" pitchFamily="2" charset="-79"/>
              </a:rPr>
              <a:t>יְקֹוָק</a:t>
            </a:r>
            <a:r>
              <a:rPr lang="he-IL" sz="2800" dirty="0">
                <a:solidFill>
                  <a:srgbClr val="C00000"/>
                </a:solidFill>
                <a:latin typeface="Mevorach" pitchFamily="2" charset="-79"/>
                <a:cs typeface="Mevorach" pitchFamily="2" charset="-79"/>
              </a:rPr>
              <a:t> </a:t>
            </a:r>
            <a:r>
              <a:rPr lang="he-IL" sz="2800" dirty="0" err="1">
                <a:solidFill>
                  <a:srgbClr val="C00000"/>
                </a:solidFill>
                <a:latin typeface="Mevorach" pitchFamily="2" charset="-79"/>
                <a:cs typeface="Mevorach" pitchFamily="2" charset="-79"/>
              </a:rPr>
              <a:t>אֱלֹהֵינו</a:t>
            </a:r>
            <a:r>
              <a:rPr lang="he-IL" sz="2800" dirty="0">
                <a:solidFill>
                  <a:srgbClr val="C00000"/>
                </a:solidFill>
                <a:latin typeface="Mevorach" pitchFamily="2" charset="-79"/>
                <a:cs typeface="Mevorach" pitchFamily="2" charset="-79"/>
              </a:rPr>
              <a:t>ּ וּכְכֹל אֲשֶׁר יֹאמַר </a:t>
            </a:r>
            <a:r>
              <a:rPr lang="he-IL" sz="2800" dirty="0" err="1">
                <a:solidFill>
                  <a:srgbClr val="C00000"/>
                </a:solidFill>
                <a:latin typeface="Mevorach" pitchFamily="2" charset="-79"/>
                <a:cs typeface="Mevorach" pitchFamily="2" charset="-79"/>
              </a:rPr>
              <a:t>יְקֹוָק</a:t>
            </a:r>
            <a:r>
              <a:rPr lang="he-IL" sz="2800" dirty="0">
                <a:solidFill>
                  <a:srgbClr val="C00000"/>
                </a:solidFill>
                <a:latin typeface="Mevorach" pitchFamily="2" charset="-79"/>
                <a:cs typeface="Mevorach" pitchFamily="2" charset="-79"/>
              </a:rPr>
              <a:t> </a:t>
            </a:r>
            <a:r>
              <a:rPr lang="he-IL" sz="2800" dirty="0" err="1">
                <a:solidFill>
                  <a:srgbClr val="C00000"/>
                </a:solidFill>
                <a:latin typeface="Mevorach" pitchFamily="2" charset="-79"/>
                <a:cs typeface="Mevorach" pitchFamily="2" charset="-79"/>
              </a:rPr>
              <a:t>אֱלֹהֵינו</a:t>
            </a:r>
            <a:r>
              <a:rPr lang="he-IL" sz="2800" dirty="0">
                <a:solidFill>
                  <a:srgbClr val="C00000"/>
                </a:solidFill>
                <a:latin typeface="Mevorach" pitchFamily="2" charset="-79"/>
                <a:cs typeface="Mevorach" pitchFamily="2" charset="-79"/>
              </a:rPr>
              <a:t>ּ כֵּן הַגֶּד לָנוּ וְעָשִׂינוּ</a:t>
            </a:r>
            <a:r>
              <a:rPr lang="he-IL" sz="2800" dirty="0" smtClean="0">
                <a:solidFill>
                  <a:srgbClr val="C00000"/>
                </a:solidFill>
                <a:latin typeface="Mevorach" pitchFamily="2" charset="-79"/>
                <a:cs typeface="Mevorach" pitchFamily="2" charset="-79"/>
              </a:rPr>
              <a:t>: (</a:t>
            </a:r>
            <a:r>
              <a:rPr lang="he-IL" sz="2800" dirty="0" err="1">
                <a:solidFill>
                  <a:srgbClr val="C00000"/>
                </a:solidFill>
                <a:latin typeface="Mevorach" pitchFamily="2" charset="-79"/>
                <a:cs typeface="Mevorach" pitchFamily="2" charset="-79"/>
              </a:rPr>
              <a:t>כא</a:t>
            </a:r>
            <a:r>
              <a:rPr lang="he-IL" sz="2800" dirty="0">
                <a:solidFill>
                  <a:srgbClr val="C00000"/>
                </a:solidFill>
                <a:latin typeface="Mevorach" pitchFamily="2" charset="-79"/>
                <a:cs typeface="Mevorach" pitchFamily="2" charset="-79"/>
              </a:rPr>
              <a:t>) וָאַגִּד לָכֶם הַיּוֹם וְלֹא שְׁמַעְתֶּם בְּקוֹל </a:t>
            </a:r>
            <a:r>
              <a:rPr lang="he-IL" sz="2800" dirty="0" err="1">
                <a:solidFill>
                  <a:srgbClr val="C00000"/>
                </a:solidFill>
                <a:latin typeface="Mevorach" pitchFamily="2" charset="-79"/>
                <a:cs typeface="Mevorach" pitchFamily="2" charset="-79"/>
              </a:rPr>
              <a:t>יְקֹוָק</a:t>
            </a:r>
            <a:r>
              <a:rPr lang="he-IL" sz="2800" dirty="0">
                <a:solidFill>
                  <a:srgbClr val="C00000"/>
                </a:solidFill>
                <a:latin typeface="Mevorach" pitchFamily="2" charset="-79"/>
                <a:cs typeface="Mevorach" pitchFamily="2" charset="-79"/>
              </a:rPr>
              <a:t> </a:t>
            </a:r>
            <a:r>
              <a:rPr lang="he-IL" sz="2800" dirty="0" err="1">
                <a:solidFill>
                  <a:srgbClr val="C00000"/>
                </a:solidFill>
                <a:latin typeface="Mevorach" pitchFamily="2" charset="-79"/>
                <a:cs typeface="Mevorach" pitchFamily="2" charset="-79"/>
              </a:rPr>
              <a:t>אֱלֹהֵיכֶם</a:t>
            </a:r>
            <a:r>
              <a:rPr lang="he-IL" sz="2800" dirty="0">
                <a:solidFill>
                  <a:srgbClr val="C00000"/>
                </a:solidFill>
                <a:latin typeface="Mevorach" pitchFamily="2" charset="-79"/>
                <a:cs typeface="Mevorach" pitchFamily="2" charset="-79"/>
              </a:rPr>
              <a:t> וּלְכֹל אֲשֶׁר שְׁלָחַנִי אֲלֵיכֶם</a:t>
            </a:r>
            <a:r>
              <a:rPr lang="he-IL" sz="2800" dirty="0" smtClean="0">
                <a:solidFill>
                  <a:srgbClr val="C00000"/>
                </a:solidFill>
                <a:latin typeface="Mevorach" pitchFamily="2" charset="-79"/>
                <a:cs typeface="Mevorach" pitchFamily="2" charset="-79"/>
              </a:rPr>
              <a:t>:</a:t>
            </a:r>
          </a:p>
          <a:p>
            <a:pPr algn="ctr"/>
            <a:r>
              <a:rPr lang="he-IL" dirty="0">
                <a:solidFill>
                  <a:srgbClr val="C00000"/>
                </a:solidFill>
                <a:latin typeface="Mevorach" pitchFamily="2" charset="-79"/>
                <a:cs typeface="Mevorach" pitchFamily="2" charset="-79"/>
              </a:rPr>
              <a:t>ירמיהו פרק </a:t>
            </a:r>
            <a:r>
              <a:rPr lang="he-IL" dirty="0" err="1">
                <a:solidFill>
                  <a:srgbClr val="C00000"/>
                </a:solidFill>
                <a:latin typeface="Mevorach" pitchFamily="2" charset="-79"/>
                <a:cs typeface="Mevorach" pitchFamily="2" charset="-79"/>
              </a:rPr>
              <a:t>מב</a:t>
            </a:r>
            <a:r>
              <a:rPr lang="he-IL" dirty="0">
                <a:solidFill>
                  <a:srgbClr val="C00000"/>
                </a:solidFill>
                <a:latin typeface="Mevorach" pitchFamily="2" charset="-79"/>
                <a:cs typeface="Mevorach" pitchFamily="2" charset="-79"/>
              </a:rPr>
              <a:t> </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294798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lstStyle/>
          <a:p>
            <a:r>
              <a:rPr lang="he-IL" sz="6000" dirty="0" smtClean="0">
                <a:solidFill>
                  <a:prstClr val="black"/>
                </a:solidFill>
                <a:latin typeface="Choco" pitchFamily="2" charset="-79"/>
                <a:cs typeface="Choco" pitchFamily="2" charset="-79"/>
              </a:rPr>
              <a:t>שארית הפליטה</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41</a:t>
            </a:fld>
            <a:endParaRPr lang="he-IL"/>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מעוגל 2"/>
          <p:cNvSpPr/>
          <p:nvPr/>
        </p:nvSpPr>
        <p:spPr>
          <a:xfrm>
            <a:off x="4631537" y="4221089"/>
            <a:ext cx="3900903" cy="1296143"/>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קבלת הדין</a:t>
            </a:r>
            <a:r>
              <a:rPr lang="he-IL" sz="2400" b="1" dirty="0" smtClean="0">
                <a:solidFill>
                  <a:schemeClr val="tx1"/>
                </a:solidFill>
                <a:latin typeface="Choco" pitchFamily="2" charset="-79"/>
                <a:cs typeface="Choco" pitchFamily="2" charset="-79"/>
              </a:rPr>
              <a:t>:</a:t>
            </a:r>
          </a:p>
          <a:p>
            <a:pPr algn="ctr"/>
            <a:r>
              <a:rPr lang="he-IL" sz="2400" dirty="0" smtClean="0">
                <a:solidFill>
                  <a:schemeClr val="tx1"/>
                </a:solidFill>
                <a:latin typeface="Choco" pitchFamily="2" charset="-79"/>
                <a:cs typeface="Choco" pitchFamily="2" charset="-79"/>
              </a:rPr>
              <a:t>להישאר בארץ, תחת חסות בבלית</a:t>
            </a:r>
            <a:endParaRPr lang="he-IL" sz="2400" b="1" dirty="0">
              <a:solidFill>
                <a:schemeClr val="tx1"/>
              </a:solidFill>
              <a:latin typeface="Choco" pitchFamily="2" charset="-79"/>
              <a:cs typeface="Choco" pitchFamily="2" charset="-79"/>
            </a:endParaRPr>
          </a:p>
        </p:txBody>
      </p:sp>
      <p:sp>
        <p:nvSpPr>
          <p:cNvPr id="4" name="מלבן מעוגל 3"/>
          <p:cNvSpPr/>
          <p:nvPr/>
        </p:nvSpPr>
        <p:spPr>
          <a:xfrm>
            <a:off x="449558" y="1484783"/>
            <a:ext cx="8136904" cy="1872209"/>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r>
              <a:rPr lang="he-IL" sz="2800" dirty="0" smtClean="0">
                <a:solidFill>
                  <a:srgbClr val="C00000"/>
                </a:solidFill>
                <a:latin typeface="Mevorach" pitchFamily="2" charset="-79"/>
                <a:cs typeface="Mevorach" pitchFamily="2" charset="-79"/>
              </a:rPr>
              <a:t>(</a:t>
            </a:r>
            <a:r>
              <a:rPr lang="he-IL" sz="2800" dirty="0">
                <a:solidFill>
                  <a:srgbClr val="C00000"/>
                </a:solidFill>
                <a:latin typeface="Mevorach" pitchFamily="2" charset="-79"/>
                <a:cs typeface="Mevorach" pitchFamily="2" charset="-79"/>
              </a:rPr>
              <a:t>א) וַיְהִי כְּכַלּוֹת יִרְמְיָהוּ לְדַבֵּר אֶל כָּל הָעָם אֶת כָּל דִּבְרֵי </a:t>
            </a:r>
            <a:r>
              <a:rPr lang="he-IL" sz="2800" dirty="0" err="1">
                <a:solidFill>
                  <a:srgbClr val="C00000"/>
                </a:solidFill>
                <a:latin typeface="Mevorach" pitchFamily="2" charset="-79"/>
                <a:cs typeface="Mevorach" pitchFamily="2" charset="-79"/>
              </a:rPr>
              <a:t>יְקֹוָק</a:t>
            </a:r>
            <a:r>
              <a:rPr lang="he-IL" sz="2800" dirty="0">
                <a:solidFill>
                  <a:srgbClr val="C00000"/>
                </a:solidFill>
                <a:latin typeface="Mevorach" pitchFamily="2" charset="-79"/>
                <a:cs typeface="Mevorach" pitchFamily="2" charset="-79"/>
              </a:rPr>
              <a:t> </a:t>
            </a:r>
            <a:r>
              <a:rPr lang="he-IL" sz="2800" dirty="0" err="1">
                <a:solidFill>
                  <a:srgbClr val="C00000"/>
                </a:solidFill>
                <a:latin typeface="Mevorach" pitchFamily="2" charset="-79"/>
                <a:cs typeface="Mevorach" pitchFamily="2" charset="-79"/>
              </a:rPr>
              <a:t>אֱלֹהֵיהֶם</a:t>
            </a:r>
            <a:r>
              <a:rPr lang="he-IL" sz="2800" dirty="0">
                <a:solidFill>
                  <a:srgbClr val="C00000"/>
                </a:solidFill>
                <a:latin typeface="Mevorach" pitchFamily="2" charset="-79"/>
                <a:cs typeface="Mevorach" pitchFamily="2" charset="-79"/>
              </a:rPr>
              <a:t> אֲשֶׁר שְׁלָחוֹ </a:t>
            </a:r>
            <a:r>
              <a:rPr lang="he-IL" sz="2800" dirty="0" err="1">
                <a:solidFill>
                  <a:srgbClr val="C00000"/>
                </a:solidFill>
                <a:latin typeface="Mevorach" pitchFamily="2" charset="-79"/>
                <a:cs typeface="Mevorach" pitchFamily="2" charset="-79"/>
              </a:rPr>
              <a:t>יְקֹוָק</a:t>
            </a:r>
            <a:r>
              <a:rPr lang="he-IL" sz="2800" dirty="0">
                <a:solidFill>
                  <a:srgbClr val="C00000"/>
                </a:solidFill>
                <a:latin typeface="Mevorach" pitchFamily="2" charset="-79"/>
                <a:cs typeface="Mevorach" pitchFamily="2" charset="-79"/>
              </a:rPr>
              <a:t> </a:t>
            </a:r>
            <a:r>
              <a:rPr lang="he-IL" sz="2800" dirty="0" err="1">
                <a:solidFill>
                  <a:srgbClr val="C00000"/>
                </a:solidFill>
                <a:latin typeface="Mevorach" pitchFamily="2" charset="-79"/>
                <a:cs typeface="Mevorach" pitchFamily="2" charset="-79"/>
              </a:rPr>
              <a:t>אֱלֹהֵיהֶם</a:t>
            </a:r>
            <a:r>
              <a:rPr lang="he-IL" sz="2800" dirty="0">
                <a:solidFill>
                  <a:srgbClr val="C00000"/>
                </a:solidFill>
                <a:latin typeface="Mevorach" pitchFamily="2" charset="-79"/>
                <a:cs typeface="Mevorach" pitchFamily="2" charset="-79"/>
              </a:rPr>
              <a:t> אֲלֵיהֶם אֵת כָּל הַדְּבָרִים הָאֵלֶּה: </a:t>
            </a:r>
            <a:endParaRPr lang="he-IL" sz="2800" dirty="0" smtClean="0">
              <a:solidFill>
                <a:srgbClr val="C00000"/>
              </a:solidFill>
              <a:latin typeface="Mevorach" pitchFamily="2" charset="-79"/>
              <a:cs typeface="Mevorach" pitchFamily="2" charset="-79"/>
            </a:endParaRPr>
          </a:p>
          <a:p>
            <a:pPr algn="ctr"/>
            <a:r>
              <a:rPr lang="he-IL" dirty="0">
                <a:solidFill>
                  <a:srgbClr val="C00000"/>
                </a:solidFill>
                <a:latin typeface="Mevorach" pitchFamily="2" charset="-79"/>
                <a:cs typeface="Mevorach" pitchFamily="2" charset="-79"/>
              </a:rPr>
              <a:t>ירמיהו פרק מג </a:t>
            </a:r>
          </a:p>
        </p:txBody>
      </p:sp>
      <p:sp>
        <p:nvSpPr>
          <p:cNvPr id="10" name="מלבן מעוגל 9"/>
          <p:cNvSpPr/>
          <p:nvPr/>
        </p:nvSpPr>
        <p:spPr>
          <a:xfrm>
            <a:off x="484825" y="4221089"/>
            <a:ext cx="3904715" cy="1296144"/>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אי קבלת הדין</a:t>
            </a:r>
            <a:r>
              <a:rPr lang="he-IL" sz="2400" b="1" dirty="0" smtClean="0">
                <a:solidFill>
                  <a:schemeClr val="tx1"/>
                </a:solidFill>
                <a:latin typeface="Choco" pitchFamily="2" charset="-79"/>
                <a:cs typeface="Choco" pitchFamily="2" charset="-79"/>
              </a:rPr>
              <a:t>:</a:t>
            </a:r>
            <a:endParaRPr lang="he-IL" sz="2400" b="1" dirty="0">
              <a:solidFill>
                <a:schemeClr val="tx1"/>
              </a:solidFill>
              <a:latin typeface="Choco" pitchFamily="2" charset="-79"/>
              <a:cs typeface="Choco" pitchFamily="2" charset="-79"/>
            </a:endParaRPr>
          </a:p>
          <a:p>
            <a:pPr algn="ctr"/>
            <a:r>
              <a:rPr lang="he-IL" sz="2400" dirty="0" smtClean="0">
                <a:solidFill>
                  <a:schemeClr val="tx1"/>
                </a:solidFill>
                <a:latin typeface="Choco" pitchFamily="2" charset="-79"/>
                <a:cs typeface="Choco" pitchFamily="2" charset="-79"/>
              </a:rPr>
              <a:t>ירידה למצרים, למרות הנבואה</a:t>
            </a:r>
            <a:endParaRPr lang="he-IL" sz="2400" dirty="0">
              <a:solidFill>
                <a:schemeClr val="tx1"/>
              </a:solidFill>
              <a:latin typeface="Choco" pitchFamily="2" charset="-79"/>
              <a:cs typeface="Choco" pitchFamily="2" charset="-79"/>
            </a:endParaRPr>
          </a:p>
        </p:txBody>
      </p:sp>
    </p:spTree>
    <p:extLst>
      <p:ext uri="{BB962C8B-B14F-4D97-AF65-F5344CB8AC3E}">
        <p14:creationId xmlns:p14="http://schemas.microsoft.com/office/powerpoint/2010/main" val="406883211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lstStyle/>
          <a:p>
            <a:r>
              <a:rPr lang="he-IL" sz="6000" dirty="0" smtClean="0">
                <a:solidFill>
                  <a:prstClr val="black"/>
                </a:solidFill>
                <a:latin typeface="Choco" pitchFamily="2" charset="-79"/>
                <a:cs typeface="Choco" pitchFamily="2" charset="-79"/>
              </a:rPr>
              <a:t>שארית הפליטה</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42</a:t>
            </a:fld>
            <a:endParaRPr lang="he-IL"/>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מלבן מעוגל 3"/>
          <p:cNvSpPr/>
          <p:nvPr/>
        </p:nvSpPr>
        <p:spPr>
          <a:xfrm>
            <a:off x="224779" y="1196752"/>
            <a:ext cx="8595693" cy="1728193"/>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r>
              <a:rPr lang="he-IL" sz="2800" dirty="0" smtClean="0">
                <a:solidFill>
                  <a:srgbClr val="C00000"/>
                </a:solidFill>
                <a:latin typeface="Mevorach" pitchFamily="2" charset="-79"/>
                <a:cs typeface="Mevorach" pitchFamily="2" charset="-79"/>
              </a:rPr>
              <a:t>(</a:t>
            </a:r>
            <a:r>
              <a:rPr lang="he-IL" sz="2800" dirty="0">
                <a:solidFill>
                  <a:srgbClr val="C00000"/>
                </a:solidFill>
                <a:latin typeface="Mevorach" pitchFamily="2" charset="-79"/>
                <a:cs typeface="Mevorach" pitchFamily="2" charset="-79"/>
              </a:rPr>
              <a:t>א) וַיְהִי כְּכַלּוֹת יִרְמְיָהוּ לְדַבֵּר אֶל כָּל הָעָם אֶת כָּל דִּבְרֵי </a:t>
            </a:r>
            <a:r>
              <a:rPr lang="he-IL" sz="2800" dirty="0" err="1">
                <a:solidFill>
                  <a:srgbClr val="C00000"/>
                </a:solidFill>
                <a:latin typeface="Mevorach" pitchFamily="2" charset="-79"/>
                <a:cs typeface="Mevorach" pitchFamily="2" charset="-79"/>
              </a:rPr>
              <a:t>יְקֹוָק</a:t>
            </a:r>
            <a:r>
              <a:rPr lang="he-IL" sz="2800" dirty="0">
                <a:solidFill>
                  <a:srgbClr val="C00000"/>
                </a:solidFill>
                <a:latin typeface="Mevorach" pitchFamily="2" charset="-79"/>
                <a:cs typeface="Mevorach" pitchFamily="2" charset="-79"/>
              </a:rPr>
              <a:t> </a:t>
            </a:r>
            <a:r>
              <a:rPr lang="he-IL" sz="2800" dirty="0" err="1">
                <a:solidFill>
                  <a:srgbClr val="C00000"/>
                </a:solidFill>
                <a:latin typeface="Mevorach" pitchFamily="2" charset="-79"/>
                <a:cs typeface="Mevorach" pitchFamily="2" charset="-79"/>
              </a:rPr>
              <a:t>אֱלֹהֵיהֶם</a:t>
            </a:r>
            <a:r>
              <a:rPr lang="he-IL" sz="2800" dirty="0">
                <a:solidFill>
                  <a:srgbClr val="C00000"/>
                </a:solidFill>
                <a:latin typeface="Mevorach" pitchFamily="2" charset="-79"/>
                <a:cs typeface="Mevorach" pitchFamily="2" charset="-79"/>
              </a:rPr>
              <a:t> אֲשֶׁר שְׁלָחוֹ </a:t>
            </a:r>
            <a:r>
              <a:rPr lang="he-IL" sz="2800" dirty="0" err="1">
                <a:solidFill>
                  <a:srgbClr val="C00000"/>
                </a:solidFill>
                <a:latin typeface="Mevorach" pitchFamily="2" charset="-79"/>
                <a:cs typeface="Mevorach" pitchFamily="2" charset="-79"/>
              </a:rPr>
              <a:t>יְקֹוָק</a:t>
            </a:r>
            <a:r>
              <a:rPr lang="he-IL" sz="2800" dirty="0">
                <a:solidFill>
                  <a:srgbClr val="C00000"/>
                </a:solidFill>
                <a:latin typeface="Mevorach" pitchFamily="2" charset="-79"/>
                <a:cs typeface="Mevorach" pitchFamily="2" charset="-79"/>
              </a:rPr>
              <a:t> </a:t>
            </a:r>
            <a:r>
              <a:rPr lang="he-IL" sz="2800" dirty="0" err="1">
                <a:solidFill>
                  <a:srgbClr val="C00000"/>
                </a:solidFill>
                <a:latin typeface="Mevorach" pitchFamily="2" charset="-79"/>
                <a:cs typeface="Mevorach" pitchFamily="2" charset="-79"/>
              </a:rPr>
              <a:t>אֱלֹהֵיהֶם</a:t>
            </a:r>
            <a:r>
              <a:rPr lang="he-IL" sz="2800" dirty="0">
                <a:solidFill>
                  <a:srgbClr val="C00000"/>
                </a:solidFill>
                <a:latin typeface="Mevorach" pitchFamily="2" charset="-79"/>
                <a:cs typeface="Mevorach" pitchFamily="2" charset="-79"/>
              </a:rPr>
              <a:t> אֲלֵיהֶם אֵת כָּל הַדְּבָרִים הָאֵלֶּה: </a:t>
            </a:r>
            <a:endParaRPr lang="he-IL" sz="2800" dirty="0" smtClean="0">
              <a:solidFill>
                <a:srgbClr val="C00000"/>
              </a:solidFill>
              <a:latin typeface="Mevorach" pitchFamily="2" charset="-79"/>
              <a:cs typeface="Mevorach" pitchFamily="2" charset="-79"/>
            </a:endParaRPr>
          </a:p>
          <a:p>
            <a:pPr algn="ctr"/>
            <a:r>
              <a:rPr lang="he-IL" dirty="0">
                <a:solidFill>
                  <a:srgbClr val="C00000"/>
                </a:solidFill>
                <a:latin typeface="Mevorach" pitchFamily="2" charset="-79"/>
                <a:cs typeface="Mevorach" pitchFamily="2" charset="-79"/>
              </a:rPr>
              <a:t>ירמיהו פרק מג </a:t>
            </a:r>
          </a:p>
        </p:txBody>
      </p:sp>
      <p:sp>
        <p:nvSpPr>
          <p:cNvPr id="10" name="מלבן מעוגל 9"/>
          <p:cNvSpPr/>
          <p:nvPr/>
        </p:nvSpPr>
        <p:spPr>
          <a:xfrm>
            <a:off x="117275" y="2996953"/>
            <a:ext cx="8919221" cy="3816423"/>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אי קבלת הדין:</a:t>
            </a:r>
          </a:p>
          <a:p>
            <a:pPr algn="ctr"/>
            <a:r>
              <a:rPr lang="he-IL" sz="2800" dirty="0" smtClean="0">
                <a:solidFill>
                  <a:schemeClr val="tx1"/>
                </a:solidFill>
                <a:latin typeface="Mevorach" pitchFamily="2" charset="-79"/>
                <a:cs typeface="Mevorach" pitchFamily="2" charset="-79"/>
              </a:rPr>
              <a:t>(</a:t>
            </a:r>
            <a:r>
              <a:rPr lang="he-IL" sz="2800" dirty="0">
                <a:solidFill>
                  <a:schemeClr val="tx1"/>
                </a:solidFill>
                <a:latin typeface="Mevorach" pitchFamily="2" charset="-79"/>
                <a:cs typeface="Mevorach" pitchFamily="2" charset="-79"/>
              </a:rPr>
              <a:t>ב) וַיֹּאמֶר עֲזַרְיָה בֶן הוֹשַׁעְיָה וְיוֹחָנָן בֶּן קָרֵחַ וְכָל הָאֲנָשִׁים הַזֵּדִים אֹמְרִים אֶל יִרְמְיָהוּ שֶׁקֶר אַתָּה מְדַבֵּר לֹא שְׁלָחֲךָ </a:t>
            </a:r>
            <a:r>
              <a:rPr lang="he-IL" sz="2800" dirty="0" err="1">
                <a:solidFill>
                  <a:schemeClr val="tx1"/>
                </a:solidFill>
                <a:latin typeface="Mevorach" pitchFamily="2" charset="-79"/>
                <a:cs typeface="Mevorach" pitchFamily="2" charset="-79"/>
              </a:rPr>
              <a:t>יְקֹוָק</a:t>
            </a:r>
            <a:r>
              <a:rPr lang="he-IL" sz="2800" dirty="0">
                <a:solidFill>
                  <a:schemeClr val="tx1"/>
                </a:solidFill>
                <a:latin typeface="Mevorach" pitchFamily="2" charset="-79"/>
                <a:cs typeface="Mevorach" pitchFamily="2" charset="-79"/>
              </a:rPr>
              <a:t> </a:t>
            </a:r>
            <a:r>
              <a:rPr lang="he-IL" sz="2800" dirty="0" err="1">
                <a:solidFill>
                  <a:schemeClr val="tx1"/>
                </a:solidFill>
                <a:latin typeface="Mevorach" pitchFamily="2" charset="-79"/>
                <a:cs typeface="Mevorach" pitchFamily="2" charset="-79"/>
              </a:rPr>
              <a:t>אֱלֹהֵינו</a:t>
            </a:r>
            <a:r>
              <a:rPr lang="he-IL" sz="2800" dirty="0">
                <a:solidFill>
                  <a:schemeClr val="tx1"/>
                </a:solidFill>
                <a:latin typeface="Mevorach" pitchFamily="2" charset="-79"/>
                <a:cs typeface="Mevorach" pitchFamily="2" charset="-79"/>
              </a:rPr>
              <a:t>ּ </a:t>
            </a:r>
            <a:r>
              <a:rPr lang="he-IL" sz="2800" dirty="0" err="1">
                <a:solidFill>
                  <a:schemeClr val="tx1"/>
                </a:solidFill>
                <a:latin typeface="Mevorach" pitchFamily="2" charset="-79"/>
                <a:cs typeface="Mevorach" pitchFamily="2" charset="-79"/>
              </a:rPr>
              <a:t>לֵאמֹר</a:t>
            </a:r>
            <a:r>
              <a:rPr lang="he-IL" sz="2800" dirty="0">
                <a:solidFill>
                  <a:schemeClr val="tx1"/>
                </a:solidFill>
                <a:latin typeface="Mevorach" pitchFamily="2" charset="-79"/>
                <a:cs typeface="Mevorach" pitchFamily="2" charset="-79"/>
              </a:rPr>
              <a:t> לֹא </a:t>
            </a:r>
            <a:r>
              <a:rPr lang="he-IL" sz="2800" dirty="0" err="1">
                <a:solidFill>
                  <a:schemeClr val="tx1"/>
                </a:solidFill>
                <a:latin typeface="Mevorach" pitchFamily="2" charset="-79"/>
                <a:cs typeface="Mevorach" pitchFamily="2" charset="-79"/>
              </a:rPr>
              <a:t>תָבֹאו</a:t>
            </a:r>
            <a:r>
              <a:rPr lang="he-IL" sz="2800" dirty="0">
                <a:solidFill>
                  <a:schemeClr val="tx1"/>
                </a:solidFill>
                <a:latin typeface="Mevorach" pitchFamily="2" charset="-79"/>
                <a:cs typeface="Mevorach" pitchFamily="2" charset="-79"/>
              </a:rPr>
              <a:t>ּ מִצְרַיִם לָגוּר שָׁם</a:t>
            </a:r>
            <a:r>
              <a:rPr lang="he-IL" sz="2800" dirty="0" smtClean="0">
                <a:solidFill>
                  <a:schemeClr val="tx1"/>
                </a:solidFill>
                <a:latin typeface="Mevorach" pitchFamily="2" charset="-79"/>
                <a:cs typeface="Mevorach" pitchFamily="2" charset="-79"/>
              </a:rPr>
              <a:t>: (</a:t>
            </a:r>
            <a:r>
              <a:rPr lang="he-IL" sz="2800" dirty="0">
                <a:solidFill>
                  <a:schemeClr val="tx1"/>
                </a:solidFill>
                <a:latin typeface="Mevorach" pitchFamily="2" charset="-79"/>
                <a:cs typeface="Mevorach" pitchFamily="2" charset="-79"/>
              </a:rPr>
              <a:t>ג) כִּי בָּרוּךְ בֶּן נֵרִיָּה מַסִּית אֹתְךָ בָּנוּ לְמַעַן תֵּת אֹתָנוּ בְיַד </a:t>
            </a:r>
            <a:r>
              <a:rPr lang="he-IL" sz="2800" dirty="0" err="1">
                <a:solidFill>
                  <a:schemeClr val="tx1"/>
                </a:solidFill>
                <a:latin typeface="Mevorach" pitchFamily="2" charset="-79"/>
                <a:cs typeface="Mevorach" pitchFamily="2" charset="-79"/>
              </a:rPr>
              <a:t>הַכַּשְׂדִּים</a:t>
            </a:r>
            <a:r>
              <a:rPr lang="he-IL" sz="2800" dirty="0">
                <a:solidFill>
                  <a:schemeClr val="tx1"/>
                </a:solidFill>
                <a:latin typeface="Mevorach" pitchFamily="2" charset="-79"/>
                <a:cs typeface="Mevorach" pitchFamily="2" charset="-79"/>
              </a:rPr>
              <a:t> לְהָמִית אֹתָנוּ וּלְהַגְלוֹת אֹתָנוּ </a:t>
            </a:r>
            <a:r>
              <a:rPr lang="he-IL" sz="2800" dirty="0" smtClean="0">
                <a:solidFill>
                  <a:schemeClr val="tx1"/>
                </a:solidFill>
                <a:latin typeface="Mevorach" pitchFamily="2" charset="-79"/>
                <a:cs typeface="Mevorach" pitchFamily="2" charset="-79"/>
              </a:rPr>
              <a:t>בָּבֶל... (ה</a:t>
            </a:r>
            <a:r>
              <a:rPr lang="he-IL" sz="2800" dirty="0">
                <a:solidFill>
                  <a:schemeClr val="tx1"/>
                </a:solidFill>
                <a:latin typeface="Mevorach" pitchFamily="2" charset="-79"/>
                <a:cs typeface="Mevorach" pitchFamily="2" charset="-79"/>
              </a:rPr>
              <a:t>) </a:t>
            </a:r>
            <a:r>
              <a:rPr lang="he-IL" sz="2800" dirty="0" err="1">
                <a:solidFill>
                  <a:schemeClr val="tx1"/>
                </a:solidFill>
                <a:latin typeface="Mevorach" pitchFamily="2" charset="-79"/>
                <a:cs typeface="Mevorach" pitchFamily="2" charset="-79"/>
              </a:rPr>
              <a:t>וַיִּקַּח</a:t>
            </a:r>
            <a:r>
              <a:rPr lang="he-IL" sz="2800" dirty="0">
                <a:solidFill>
                  <a:schemeClr val="tx1"/>
                </a:solidFill>
                <a:latin typeface="Mevorach" pitchFamily="2" charset="-79"/>
                <a:cs typeface="Mevorach" pitchFamily="2" charset="-79"/>
              </a:rPr>
              <a:t> </a:t>
            </a:r>
            <a:r>
              <a:rPr lang="he-IL" sz="2800" dirty="0" smtClean="0">
                <a:solidFill>
                  <a:schemeClr val="tx1"/>
                </a:solidFill>
                <a:latin typeface="Mevorach" pitchFamily="2" charset="-79"/>
                <a:cs typeface="Mevorach" pitchFamily="2" charset="-79"/>
              </a:rPr>
              <a:t>יוֹחָנָן... אֵת </a:t>
            </a:r>
            <a:r>
              <a:rPr lang="he-IL" sz="2800" dirty="0">
                <a:solidFill>
                  <a:schemeClr val="tx1"/>
                </a:solidFill>
                <a:latin typeface="Mevorach" pitchFamily="2" charset="-79"/>
                <a:cs typeface="Mevorach" pitchFamily="2" charset="-79"/>
              </a:rPr>
              <a:t>כָּל שְׁאֵרִית יְהוּדָה אֲשֶׁר שָׁבוּ מִכָּל </a:t>
            </a:r>
            <a:r>
              <a:rPr lang="he-IL" sz="2800" dirty="0" err="1">
                <a:solidFill>
                  <a:schemeClr val="tx1"/>
                </a:solidFill>
                <a:latin typeface="Mevorach" pitchFamily="2" charset="-79"/>
                <a:cs typeface="Mevorach" pitchFamily="2" charset="-79"/>
              </a:rPr>
              <a:t>הַגּוֹיִם</a:t>
            </a:r>
            <a:r>
              <a:rPr lang="he-IL" sz="2800" dirty="0">
                <a:solidFill>
                  <a:schemeClr val="tx1"/>
                </a:solidFill>
                <a:latin typeface="Mevorach" pitchFamily="2" charset="-79"/>
                <a:cs typeface="Mevorach" pitchFamily="2" charset="-79"/>
              </a:rPr>
              <a:t> אֲשֶׁר נִדְּחוּ שָׁם לָגוּר בְּאֶרֶץ </a:t>
            </a:r>
            <a:r>
              <a:rPr lang="he-IL" sz="2800" dirty="0" smtClean="0">
                <a:solidFill>
                  <a:schemeClr val="tx1"/>
                </a:solidFill>
                <a:latin typeface="Mevorach" pitchFamily="2" charset="-79"/>
                <a:cs typeface="Mevorach" pitchFamily="2" charset="-79"/>
              </a:rPr>
              <a:t>יְהוּדָה... (</a:t>
            </a:r>
            <a:r>
              <a:rPr lang="he-IL" sz="2800" dirty="0">
                <a:solidFill>
                  <a:schemeClr val="tx1"/>
                </a:solidFill>
                <a:latin typeface="Mevorach" pitchFamily="2" charset="-79"/>
                <a:cs typeface="Mevorach" pitchFamily="2" charset="-79"/>
              </a:rPr>
              <a:t>ז) וַיָּבֹאוּ אֶרֶץ מִצְרַיִם כִּי לֹא שָׁמְעוּ בְּקוֹל </a:t>
            </a:r>
            <a:r>
              <a:rPr lang="he-IL" sz="2800" dirty="0" err="1" smtClean="0">
                <a:solidFill>
                  <a:schemeClr val="tx1"/>
                </a:solidFill>
                <a:latin typeface="Mevorach" pitchFamily="2" charset="-79"/>
                <a:cs typeface="Mevorach" pitchFamily="2" charset="-79"/>
              </a:rPr>
              <a:t>יְקֹוָק</a:t>
            </a:r>
            <a:r>
              <a:rPr lang="he-IL" sz="2800" dirty="0" smtClean="0">
                <a:solidFill>
                  <a:schemeClr val="tx1"/>
                </a:solidFill>
                <a:latin typeface="Mevorach" pitchFamily="2" charset="-79"/>
                <a:cs typeface="Mevorach" pitchFamily="2" charset="-79"/>
              </a:rPr>
              <a:t>...</a:t>
            </a:r>
            <a:endParaRPr lang="he-IL" sz="2800" dirty="0">
              <a:solidFill>
                <a:schemeClr val="tx1"/>
              </a:solidFill>
              <a:latin typeface="Mevorach" pitchFamily="2" charset="-79"/>
              <a:cs typeface="Mevorach" pitchFamily="2" charset="-79"/>
            </a:endParaRPr>
          </a:p>
        </p:txBody>
      </p:sp>
    </p:spTree>
    <p:extLst>
      <p:ext uri="{BB962C8B-B14F-4D97-AF65-F5344CB8AC3E}">
        <p14:creationId xmlns:p14="http://schemas.microsoft.com/office/powerpoint/2010/main" val="182335075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2"/>
          </p:nvPr>
        </p:nvSpPr>
        <p:spPr>
          <a:xfrm>
            <a:off x="-227825" y="5367293"/>
            <a:ext cx="2133600" cy="365125"/>
          </a:xfrm>
        </p:spPr>
        <p:txBody>
          <a:bodyPr/>
          <a:lstStyle/>
          <a:p>
            <a:fld id="{92A2DEB0-95A9-4D0E-8080-FD4FF24BCDF1}" type="slidenum">
              <a:rPr lang="he-IL" smtClean="0"/>
              <a:t>43</a:t>
            </a:fld>
            <a:endParaRPr lang="he-IL" dirty="0"/>
          </a:p>
        </p:txBody>
      </p:sp>
      <p:sp>
        <p:nvSpPr>
          <p:cNvPr id="8" name="חץ שמאלה 7"/>
          <p:cNvSpPr/>
          <p:nvPr/>
        </p:nvSpPr>
        <p:spPr>
          <a:xfrm rot="2911046">
            <a:off x="5894908" y="32220"/>
            <a:ext cx="1126566" cy="72008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 name="מלבן 2"/>
          <p:cNvSpPr/>
          <p:nvPr/>
        </p:nvSpPr>
        <p:spPr>
          <a:xfrm>
            <a:off x="6215306" y="999019"/>
            <a:ext cx="1390124"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יאשיהו</a:t>
            </a:r>
            <a:endParaRPr lang="he-IL" sz="4000" dirty="0"/>
          </a:p>
        </p:txBody>
      </p:sp>
      <p:sp>
        <p:nvSpPr>
          <p:cNvPr id="9" name="חץ שמאלה 8"/>
          <p:cNvSpPr/>
          <p:nvPr/>
        </p:nvSpPr>
        <p:spPr>
          <a:xfrm rot="18898123">
            <a:off x="5479635" y="769599"/>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5448108" y="1706905"/>
            <a:ext cx="146226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יהואחז</a:t>
            </a:r>
            <a:endParaRPr lang="he-IL" sz="4000" dirty="0"/>
          </a:p>
        </p:txBody>
      </p:sp>
      <p:sp>
        <p:nvSpPr>
          <p:cNvPr id="11" name="חץ שמאלה 10"/>
          <p:cNvSpPr/>
          <p:nvPr/>
        </p:nvSpPr>
        <p:spPr>
          <a:xfrm rot="18898123">
            <a:off x="4615539" y="1561687"/>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4578576" y="2444635"/>
            <a:ext cx="139333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יהויקים</a:t>
            </a:r>
            <a:endParaRPr lang="he-IL" sz="4000" dirty="0"/>
          </a:p>
        </p:txBody>
      </p:sp>
      <p:sp>
        <p:nvSpPr>
          <p:cNvPr id="13" name="חץ שמאלה 12"/>
          <p:cNvSpPr/>
          <p:nvPr/>
        </p:nvSpPr>
        <p:spPr>
          <a:xfrm rot="18898123">
            <a:off x="3751443" y="2353775"/>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4155334" y="3148267"/>
            <a:ext cx="124425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יהויכין</a:t>
            </a:r>
            <a:endParaRPr lang="he-IL" sz="4000" dirty="0"/>
          </a:p>
        </p:txBody>
      </p:sp>
      <p:sp>
        <p:nvSpPr>
          <p:cNvPr id="15" name="חץ שמאלה 14"/>
          <p:cNvSpPr/>
          <p:nvPr/>
        </p:nvSpPr>
        <p:spPr>
          <a:xfrm rot="2911046">
            <a:off x="3113340" y="2840532"/>
            <a:ext cx="1126566" cy="72008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3391402" y="3753438"/>
            <a:ext cx="150554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צדקיהו</a:t>
            </a:r>
            <a:endParaRPr lang="he-IL" sz="4000" dirty="0"/>
          </a:p>
        </p:txBody>
      </p:sp>
      <p:sp>
        <p:nvSpPr>
          <p:cNvPr id="17" name="חץ שמאלה 16"/>
          <p:cNvSpPr/>
          <p:nvPr/>
        </p:nvSpPr>
        <p:spPr>
          <a:xfrm rot="18898123">
            <a:off x="2608791" y="3496113"/>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2661862" y="4377298"/>
            <a:ext cx="438774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דלת העם תחת גדליה</a:t>
            </a:r>
            <a:endParaRPr lang="he-IL" sz="4000" dirty="0"/>
          </a:p>
        </p:txBody>
      </p:sp>
      <p:sp>
        <p:nvSpPr>
          <p:cNvPr id="19" name="חץ שמאלה 18"/>
          <p:cNvSpPr/>
          <p:nvPr/>
        </p:nvSpPr>
        <p:spPr>
          <a:xfrm rot="18898123">
            <a:off x="1744695" y="4297991"/>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מלבן 19"/>
          <p:cNvSpPr/>
          <p:nvPr/>
        </p:nvSpPr>
        <p:spPr>
          <a:xfrm>
            <a:off x="1709114" y="5112823"/>
            <a:ext cx="3119765"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שארית הפליטה</a:t>
            </a:r>
            <a:endParaRPr lang="he-IL" sz="4000" dirty="0"/>
          </a:p>
        </p:txBody>
      </p:sp>
      <p:sp>
        <p:nvSpPr>
          <p:cNvPr id="21" name="חץ שמאלה 20"/>
          <p:cNvSpPr/>
          <p:nvPr/>
        </p:nvSpPr>
        <p:spPr>
          <a:xfrm rot="18898123">
            <a:off x="880599" y="5106726"/>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4" name="מלבן 23"/>
          <p:cNvSpPr/>
          <p:nvPr/>
        </p:nvSpPr>
        <p:spPr>
          <a:xfrm>
            <a:off x="6907284" y="239143"/>
            <a:ext cx="1645002"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רחבעם</a:t>
            </a:r>
            <a:endParaRPr lang="he-IL" sz="4000" dirty="0"/>
          </a:p>
        </p:txBody>
      </p:sp>
      <p:pic>
        <p:nvPicPr>
          <p:cNvPr id="2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07466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normAutofit/>
          </a:bodyPr>
          <a:lstStyle/>
          <a:p>
            <a:r>
              <a:rPr lang="he-IL" sz="6000" dirty="0">
                <a:solidFill>
                  <a:prstClr val="black"/>
                </a:solidFill>
                <a:latin typeface="Choco" pitchFamily="2" charset="-79"/>
                <a:cs typeface="Choco" pitchFamily="2" charset="-79"/>
              </a:rPr>
              <a:t>יורדי מצרים</a:t>
            </a:r>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44</a:t>
            </a:fld>
            <a:endParaRPr lang="he-IL"/>
          </a:p>
        </p:txBody>
      </p:sp>
      <p:sp>
        <p:nvSpPr>
          <p:cNvPr id="5" name="מגילה אנכית 4"/>
          <p:cNvSpPr/>
          <p:nvPr/>
        </p:nvSpPr>
        <p:spPr>
          <a:xfrm>
            <a:off x="611560" y="1124744"/>
            <a:ext cx="7776864" cy="5733256"/>
          </a:xfrm>
          <a:prstGeom prst="verticalScroll">
            <a:avLst/>
          </a:prstGeom>
          <a:blipFill>
            <a:blip r:embed="rId2"/>
            <a:tile tx="0" ty="0" sx="100000" sy="100000" flip="none" algn="tl"/>
          </a:blip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rgbClr val="C00000"/>
              </a:solidFill>
              <a:latin typeface="Mevorach" pitchFamily="2" charset="-79"/>
              <a:cs typeface="Mevorach" pitchFamily="2" charset="-79"/>
            </a:endParaRPr>
          </a:p>
          <a:p>
            <a:pPr algn="ctr"/>
            <a:r>
              <a:rPr lang="he-IL" sz="2800" dirty="0">
                <a:solidFill>
                  <a:srgbClr val="C00000"/>
                </a:solidFill>
                <a:latin typeface="Mevorach" pitchFamily="2" charset="-79"/>
                <a:cs typeface="Mevorach" pitchFamily="2" charset="-79"/>
              </a:rPr>
              <a:t>(יא) לָכֵן כֹּה אָמַר </a:t>
            </a:r>
            <a:r>
              <a:rPr lang="he-IL" sz="2800" dirty="0" err="1">
                <a:solidFill>
                  <a:srgbClr val="C00000"/>
                </a:solidFill>
                <a:latin typeface="Mevorach" pitchFamily="2" charset="-79"/>
                <a:cs typeface="Mevorach" pitchFamily="2" charset="-79"/>
              </a:rPr>
              <a:t>יְקֹוָק</a:t>
            </a:r>
            <a:r>
              <a:rPr lang="he-IL" sz="2800" dirty="0">
                <a:solidFill>
                  <a:srgbClr val="C00000"/>
                </a:solidFill>
                <a:latin typeface="Mevorach" pitchFamily="2" charset="-79"/>
                <a:cs typeface="Mevorach" pitchFamily="2" charset="-79"/>
              </a:rPr>
              <a:t> צְבָאוֹת </a:t>
            </a:r>
            <a:r>
              <a:rPr lang="he-IL" sz="2800" dirty="0" err="1">
                <a:solidFill>
                  <a:srgbClr val="C00000"/>
                </a:solidFill>
                <a:latin typeface="Mevorach" pitchFamily="2" charset="-79"/>
                <a:cs typeface="Mevorach" pitchFamily="2" charset="-79"/>
              </a:rPr>
              <a:t>אֱלֹהֵי</a:t>
            </a:r>
            <a:r>
              <a:rPr lang="he-IL" sz="2800" dirty="0">
                <a:solidFill>
                  <a:srgbClr val="C00000"/>
                </a:solidFill>
                <a:latin typeface="Mevorach" pitchFamily="2" charset="-79"/>
                <a:cs typeface="Mevorach" pitchFamily="2" charset="-79"/>
              </a:rPr>
              <a:t> יִשְׂרָאֵל הִנְנִי שָׂם פָּנַי בָּכֶם לְרָעָה וּלְהַכְרִית אֶת כָּל יְהוּדָה</a:t>
            </a:r>
            <a:r>
              <a:rPr lang="he-IL" sz="2800" dirty="0" smtClean="0">
                <a:solidFill>
                  <a:srgbClr val="C00000"/>
                </a:solidFill>
                <a:latin typeface="Mevorach" pitchFamily="2" charset="-79"/>
                <a:cs typeface="Mevorach" pitchFamily="2" charset="-79"/>
              </a:rPr>
              <a:t>: (</a:t>
            </a:r>
            <a:r>
              <a:rPr lang="he-IL" sz="2800" dirty="0" err="1">
                <a:solidFill>
                  <a:srgbClr val="C00000"/>
                </a:solidFill>
                <a:latin typeface="Mevorach" pitchFamily="2" charset="-79"/>
                <a:cs typeface="Mevorach" pitchFamily="2" charset="-79"/>
              </a:rPr>
              <a:t>יב</a:t>
            </a:r>
            <a:r>
              <a:rPr lang="he-IL" sz="2800" dirty="0">
                <a:solidFill>
                  <a:srgbClr val="C00000"/>
                </a:solidFill>
                <a:latin typeface="Mevorach" pitchFamily="2" charset="-79"/>
                <a:cs typeface="Mevorach" pitchFamily="2" charset="-79"/>
              </a:rPr>
              <a:t>) וְלָקַחְתִּי אֶת שְׁאֵרִית יְהוּדָה אֲשֶׁר שָׂמוּ פְנֵיהֶם לָבוֹא אֶרֶץ מִצְרַיִם לָגוּר שָׁם וְתַמּוּ כֹל בְּאֶרֶץ מִצְרַיִם יִפֹּלוּ בַּחֶרֶב בָּרָעָב יִתַּמּוּ מִקָּטֹן וְעַד גָּדוֹל בַּחֶרֶב וּבָרָעָב יָמֻתוּ וְהָיוּ לְאָלָה לְשַׁמָּה וְלִקְלָלָה וּלְחֶרְפָּה</a:t>
            </a:r>
            <a:r>
              <a:rPr lang="he-IL" sz="2800" dirty="0" smtClean="0">
                <a:solidFill>
                  <a:srgbClr val="C00000"/>
                </a:solidFill>
                <a:latin typeface="Mevorach" pitchFamily="2" charset="-79"/>
                <a:cs typeface="Mevorach" pitchFamily="2" charset="-79"/>
              </a:rPr>
              <a:t>: (</a:t>
            </a:r>
            <a:r>
              <a:rPr lang="he-IL" sz="2800" dirty="0" err="1">
                <a:solidFill>
                  <a:srgbClr val="C00000"/>
                </a:solidFill>
                <a:latin typeface="Mevorach" pitchFamily="2" charset="-79"/>
                <a:cs typeface="Mevorach" pitchFamily="2" charset="-79"/>
              </a:rPr>
              <a:t>יג</a:t>
            </a:r>
            <a:r>
              <a:rPr lang="he-IL" sz="2800" dirty="0">
                <a:solidFill>
                  <a:srgbClr val="C00000"/>
                </a:solidFill>
                <a:latin typeface="Mevorach" pitchFamily="2" charset="-79"/>
                <a:cs typeface="Mevorach" pitchFamily="2" charset="-79"/>
              </a:rPr>
              <a:t>) וּפָקַדְתִּי עַל הַיּוֹשְׁבִים בְּאֶרֶץ מִצְרַיִם כַּאֲשֶׁר פָּקַדְתִּי עַל יְרוּשָׁלִָם בַּחֶרֶב בָּרָעָב וּבַדָּבֶר:</a:t>
            </a:r>
          </a:p>
          <a:p>
            <a:pPr algn="ctr"/>
            <a:r>
              <a:rPr lang="he-IL" dirty="0">
                <a:solidFill>
                  <a:srgbClr val="C00000"/>
                </a:solidFill>
                <a:latin typeface="Mevorach" pitchFamily="2" charset="-79"/>
                <a:cs typeface="Mevorach" pitchFamily="2" charset="-79"/>
              </a:rPr>
              <a:t>ירמיהו פרק מד </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453679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lstStyle/>
          <a:p>
            <a:r>
              <a:rPr lang="he-IL" sz="6000" dirty="0" smtClean="0">
                <a:solidFill>
                  <a:prstClr val="black"/>
                </a:solidFill>
                <a:latin typeface="Choco" pitchFamily="2" charset="-79"/>
                <a:cs typeface="Choco" pitchFamily="2" charset="-79"/>
              </a:rPr>
              <a:t>יורדי מצרים</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45</a:t>
            </a:fld>
            <a:endParaRPr lang="he-IL"/>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מעוגל 2"/>
          <p:cNvSpPr/>
          <p:nvPr/>
        </p:nvSpPr>
        <p:spPr>
          <a:xfrm>
            <a:off x="4860032" y="2564904"/>
            <a:ext cx="3900903" cy="1296143"/>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קבלת הדין</a:t>
            </a:r>
            <a:r>
              <a:rPr lang="he-IL" sz="2400" b="1" dirty="0" smtClean="0">
                <a:solidFill>
                  <a:schemeClr val="tx1"/>
                </a:solidFill>
                <a:latin typeface="Choco" pitchFamily="2" charset="-79"/>
                <a:cs typeface="Choco" pitchFamily="2" charset="-79"/>
              </a:rPr>
              <a:t>:</a:t>
            </a:r>
          </a:p>
          <a:p>
            <a:pPr algn="ctr"/>
            <a:r>
              <a:rPr lang="he-IL" sz="2400" dirty="0" smtClean="0">
                <a:solidFill>
                  <a:schemeClr val="tx1"/>
                </a:solidFill>
                <a:latin typeface="Choco" pitchFamily="2" charset="-79"/>
                <a:cs typeface="Choco" pitchFamily="2" charset="-79"/>
              </a:rPr>
              <a:t>הבנה שמצבם הרע נבע ממעשיהם הרעים</a:t>
            </a:r>
            <a:endParaRPr lang="he-IL" sz="2400" b="1" dirty="0">
              <a:solidFill>
                <a:schemeClr val="tx1"/>
              </a:solidFill>
              <a:latin typeface="Choco" pitchFamily="2" charset="-79"/>
              <a:cs typeface="Choco" pitchFamily="2" charset="-79"/>
            </a:endParaRPr>
          </a:p>
        </p:txBody>
      </p:sp>
      <p:sp>
        <p:nvSpPr>
          <p:cNvPr id="10" name="מלבן מעוגל 9"/>
          <p:cNvSpPr/>
          <p:nvPr/>
        </p:nvSpPr>
        <p:spPr>
          <a:xfrm>
            <a:off x="611560" y="2564904"/>
            <a:ext cx="3904715" cy="1296144"/>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אי קבלת הדין</a:t>
            </a:r>
            <a:r>
              <a:rPr lang="he-IL" sz="2400" b="1" dirty="0" smtClean="0">
                <a:solidFill>
                  <a:schemeClr val="tx1"/>
                </a:solidFill>
                <a:latin typeface="Choco" pitchFamily="2" charset="-79"/>
                <a:cs typeface="Choco" pitchFamily="2" charset="-79"/>
              </a:rPr>
              <a:t>:</a:t>
            </a:r>
          </a:p>
          <a:p>
            <a:pPr algn="ctr"/>
            <a:r>
              <a:rPr lang="he-IL" sz="2400" dirty="0" smtClean="0">
                <a:solidFill>
                  <a:schemeClr val="tx1"/>
                </a:solidFill>
                <a:latin typeface="Choco" pitchFamily="2" charset="-79"/>
                <a:cs typeface="Choco" pitchFamily="2" charset="-79"/>
              </a:rPr>
              <a:t>התכחשות לנבואה וניתוח שגוי של המציאות</a:t>
            </a:r>
            <a:endParaRPr lang="he-IL" sz="2400" dirty="0">
              <a:solidFill>
                <a:schemeClr val="tx1"/>
              </a:solidFill>
              <a:latin typeface="Choco" pitchFamily="2" charset="-79"/>
              <a:cs typeface="Choco" pitchFamily="2" charset="-79"/>
            </a:endParaRPr>
          </a:p>
        </p:txBody>
      </p:sp>
    </p:spTree>
    <p:extLst>
      <p:ext uri="{BB962C8B-B14F-4D97-AF65-F5344CB8AC3E}">
        <p14:creationId xmlns:p14="http://schemas.microsoft.com/office/powerpoint/2010/main" val="13291010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lstStyle/>
          <a:p>
            <a:r>
              <a:rPr lang="he-IL" sz="6000" dirty="0" smtClean="0">
                <a:solidFill>
                  <a:prstClr val="black"/>
                </a:solidFill>
                <a:latin typeface="Choco" pitchFamily="2" charset="-79"/>
                <a:cs typeface="Choco" pitchFamily="2" charset="-79"/>
              </a:rPr>
              <a:t>יורדי מצרים</a:t>
            </a:r>
            <a:endParaRPr lang="he-IL"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46</a:t>
            </a:fld>
            <a:endParaRPr lang="he-IL"/>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מלבן מעוגל 9"/>
          <p:cNvSpPr/>
          <p:nvPr/>
        </p:nvSpPr>
        <p:spPr>
          <a:xfrm>
            <a:off x="683568" y="1340768"/>
            <a:ext cx="7704856" cy="468052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tx1"/>
                </a:solidFill>
                <a:latin typeface="Choco" pitchFamily="2" charset="-79"/>
                <a:cs typeface="Choco" pitchFamily="2" charset="-79"/>
              </a:rPr>
              <a:t>אי קבלת הדין</a:t>
            </a:r>
            <a:r>
              <a:rPr lang="he-IL" sz="2400" b="1" dirty="0" smtClean="0">
                <a:solidFill>
                  <a:schemeClr val="tx1"/>
                </a:solidFill>
                <a:latin typeface="Choco" pitchFamily="2" charset="-79"/>
                <a:cs typeface="Choco" pitchFamily="2" charset="-79"/>
              </a:rPr>
              <a:t>:</a:t>
            </a:r>
          </a:p>
          <a:p>
            <a:pPr algn="ctr"/>
            <a:r>
              <a:rPr lang="he-IL" sz="2800" dirty="0" smtClean="0">
                <a:solidFill>
                  <a:schemeClr val="tx1"/>
                </a:solidFill>
                <a:latin typeface="Mevorach" pitchFamily="2" charset="-79"/>
                <a:cs typeface="Mevorach" pitchFamily="2" charset="-79"/>
              </a:rPr>
              <a:t>(</a:t>
            </a:r>
            <a:r>
              <a:rPr lang="he-IL" sz="2800" dirty="0" err="1">
                <a:solidFill>
                  <a:schemeClr val="tx1"/>
                </a:solidFill>
                <a:latin typeface="Mevorach" pitchFamily="2" charset="-79"/>
                <a:cs typeface="Mevorach" pitchFamily="2" charset="-79"/>
              </a:rPr>
              <a:t>טז</a:t>
            </a:r>
            <a:r>
              <a:rPr lang="he-IL" sz="2800" dirty="0">
                <a:solidFill>
                  <a:schemeClr val="tx1"/>
                </a:solidFill>
                <a:latin typeface="Mevorach" pitchFamily="2" charset="-79"/>
                <a:cs typeface="Mevorach" pitchFamily="2" charset="-79"/>
              </a:rPr>
              <a:t>) הַדָּבָר אֲשֶׁר דִּבַּרְתָּ אֵלֵינוּ בְּשֵׁם </a:t>
            </a:r>
            <a:r>
              <a:rPr lang="he-IL" sz="2800" dirty="0" err="1">
                <a:solidFill>
                  <a:schemeClr val="tx1"/>
                </a:solidFill>
                <a:latin typeface="Mevorach" pitchFamily="2" charset="-79"/>
                <a:cs typeface="Mevorach" pitchFamily="2" charset="-79"/>
              </a:rPr>
              <a:t>יְקֹוָק</a:t>
            </a:r>
            <a:r>
              <a:rPr lang="he-IL" sz="2800" dirty="0">
                <a:solidFill>
                  <a:schemeClr val="tx1"/>
                </a:solidFill>
                <a:latin typeface="Mevorach" pitchFamily="2" charset="-79"/>
                <a:cs typeface="Mevorach" pitchFamily="2" charset="-79"/>
              </a:rPr>
              <a:t> אֵינֶנּוּ שֹׁמְעִים אֵלֶיךָ</a:t>
            </a:r>
            <a:r>
              <a:rPr lang="he-IL" sz="2800" dirty="0" smtClean="0">
                <a:solidFill>
                  <a:schemeClr val="tx1"/>
                </a:solidFill>
                <a:latin typeface="Mevorach" pitchFamily="2" charset="-79"/>
                <a:cs typeface="Mevorach" pitchFamily="2" charset="-79"/>
              </a:rPr>
              <a:t>: (</a:t>
            </a:r>
            <a:r>
              <a:rPr lang="he-IL" sz="2800" dirty="0" err="1">
                <a:solidFill>
                  <a:schemeClr val="tx1"/>
                </a:solidFill>
                <a:latin typeface="Mevorach" pitchFamily="2" charset="-79"/>
                <a:cs typeface="Mevorach" pitchFamily="2" charset="-79"/>
              </a:rPr>
              <a:t>יז</a:t>
            </a:r>
            <a:r>
              <a:rPr lang="he-IL" sz="2800" dirty="0">
                <a:solidFill>
                  <a:schemeClr val="tx1"/>
                </a:solidFill>
                <a:latin typeface="Mevorach" pitchFamily="2" charset="-79"/>
                <a:cs typeface="Mevorach" pitchFamily="2" charset="-79"/>
              </a:rPr>
              <a:t>) כִּי עָשֹׂה נַעֲשֶׂה אֶת כָּל הַדָּבָר אֲשֶׁר יָצָא מִפִּינוּ לְקַטֵּר לִמְלֶכֶת הַשָּׁמַיִם </a:t>
            </a:r>
            <a:r>
              <a:rPr lang="he-IL" sz="2800" dirty="0" err="1">
                <a:solidFill>
                  <a:schemeClr val="tx1"/>
                </a:solidFill>
                <a:latin typeface="Mevorach" pitchFamily="2" charset="-79"/>
                <a:cs typeface="Mevorach" pitchFamily="2" charset="-79"/>
              </a:rPr>
              <a:t>וְהַסֵּיך</a:t>
            </a:r>
            <a:r>
              <a:rPr lang="he-IL" sz="2800" dirty="0">
                <a:solidFill>
                  <a:schemeClr val="tx1"/>
                </a:solidFill>
                <a:latin typeface="Mevorach" pitchFamily="2" charset="-79"/>
                <a:cs typeface="Mevorach" pitchFamily="2" charset="-79"/>
              </a:rPr>
              <a:t>ְ לָהּ נְסָכִים כַּאֲשֶׁר עָשִׂינוּ אֲנַחְנוּ </a:t>
            </a:r>
            <a:r>
              <a:rPr lang="he-IL" sz="2800" dirty="0" err="1">
                <a:solidFill>
                  <a:schemeClr val="tx1"/>
                </a:solidFill>
                <a:latin typeface="Mevorach" pitchFamily="2" charset="-79"/>
                <a:cs typeface="Mevorach" pitchFamily="2" charset="-79"/>
              </a:rPr>
              <a:t>וַאֲבֹתֵינו</a:t>
            </a:r>
            <a:r>
              <a:rPr lang="he-IL" sz="2800" dirty="0">
                <a:solidFill>
                  <a:schemeClr val="tx1"/>
                </a:solidFill>
                <a:latin typeface="Mevorach" pitchFamily="2" charset="-79"/>
                <a:cs typeface="Mevorach" pitchFamily="2" charset="-79"/>
              </a:rPr>
              <a:t>ּ מְלָכֵינוּ וְשָׂרֵינוּ בְּעָרֵי יְהוּדָה וּבְחֻצוֹת יְרוּשָׁלִָם וַנִּשְׂבַּע לֶחֶם וַנִּהְיֶה טוֹבִים וְרָעָה לֹא רָאִינוּ</a:t>
            </a:r>
            <a:r>
              <a:rPr lang="he-IL" sz="2800" dirty="0" smtClean="0">
                <a:solidFill>
                  <a:schemeClr val="tx1"/>
                </a:solidFill>
                <a:latin typeface="Mevorach" pitchFamily="2" charset="-79"/>
                <a:cs typeface="Mevorach" pitchFamily="2" charset="-79"/>
              </a:rPr>
              <a:t>: (</a:t>
            </a:r>
            <a:r>
              <a:rPr lang="he-IL" sz="2800" dirty="0" err="1">
                <a:solidFill>
                  <a:schemeClr val="tx1"/>
                </a:solidFill>
                <a:latin typeface="Mevorach" pitchFamily="2" charset="-79"/>
                <a:cs typeface="Mevorach" pitchFamily="2" charset="-79"/>
              </a:rPr>
              <a:t>יח</a:t>
            </a:r>
            <a:r>
              <a:rPr lang="he-IL" sz="2800" dirty="0">
                <a:solidFill>
                  <a:schemeClr val="tx1"/>
                </a:solidFill>
                <a:latin typeface="Mevorach" pitchFamily="2" charset="-79"/>
                <a:cs typeface="Mevorach" pitchFamily="2" charset="-79"/>
              </a:rPr>
              <a:t>) וּמִן אָז חָדַלְנוּ לְקַטֵּר לִמְלֶכֶת הַשָּׁמַיִם וְהַסֵּךְ לָהּ נְסָכִים חָסַרְנוּ כֹל וּבַחֶרֶב וּבָרָעָב תָּמְנוּ</a:t>
            </a:r>
            <a:r>
              <a:rPr lang="he-IL" sz="2800" dirty="0" smtClean="0">
                <a:solidFill>
                  <a:schemeClr val="tx1"/>
                </a:solidFill>
                <a:latin typeface="Mevorach" pitchFamily="2" charset="-79"/>
                <a:cs typeface="Mevorach" pitchFamily="2" charset="-79"/>
              </a:rPr>
              <a:t>:</a:t>
            </a:r>
          </a:p>
          <a:p>
            <a:pPr algn="ctr"/>
            <a:r>
              <a:rPr lang="he-IL" dirty="0">
                <a:solidFill>
                  <a:schemeClr val="tx1"/>
                </a:solidFill>
                <a:latin typeface="Mevorach" pitchFamily="2" charset="-79"/>
                <a:cs typeface="Mevorach" pitchFamily="2" charset="-79"/>
              </a:rPr>
              <a:t>ירמיהו פרק מד </a:t>
            </a:r>
          </a:p>
        </p:txBody>
      </p:sp>
    </p:spTree>
    <p:extLst>
      <p:ext uri="{BB962C8B-B14F-4D97-AF65-F5344CB8AC3E}">
        <p14:creationId xmlns:p14="http://schemas.microsoft.com/office/powerpoint/2010/main" val="11479478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2"/>
          </p:nvPr>
        </p:nvSpPr>
        <p:spPr>
          <a:xfrm>
            <a:off x="-227825" y="5367293"/>
            <a:ext cx="2133600" cy="365125"/>
          </a:xfrm>
        </p:spPr>
        <p:txBody>
          <a:bodyPr/>
          <a:lstStyle/>
          <a:p>
            <a:fld id="{92A2DEB0-95A9-4D0E-8080-FD4FF24BCDF1}" type="slidenum">
              <a:rPr lang="he-IL" smtClean="0"/>
              <a:t>47</a:t>
            </a:fld>
            <a:endParaRPr lang="he-IL" dirty="0"/>
          </a:p>
        </p:txBody>
      </p:sp>
      <p:sp>
        <p:nvSpPr>
          <p:cNvPr id="8" name="חץ שמאלה 7"/>
          <p:cNvSpPr/>
          <p:nvPr/>
        </p:nvSpPr>
        <p:spPr>
          <a:xfrm rot="2911046">
            <a:off x="5894908" y="32220"/>
            <a:ext cx="1126566" cy="72008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 name="מלבן 2"/>
          <p:cNvSpPr/>
          <p:nvPr/>
        </p:nvSpPr>
        <p:spPr>
          <a:xfrm>
            <a:off x="6215306" y="999019"/>
            <a:ext cx="1390124"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יאשיהו</a:t>
            </a:r>
            <a:endParaRPr lang="he-IL" sz="4000" dirty="0"/>
          </a:p>
        </p:txBody>
      </p:sp>
      <p:sp>
        <p:nvSpPr>
          <p:cNvPr id="9" name="חץ שמאלה 8"/>
          <p:cNvSpPr/>
          <p:nvPr/>
        </p:nvSpPr>
        <p:spPr>
          <a:xfrm rot="18898123">
            <a:off x="5479635" y="769599"/>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5448108" y="1706905"/>
            <a:ext cx="146226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יהואחז</a:t>
            </a:r>
            <a:endParaRPr lang="he-IL" sz="4000" dirty="0"/>
          </a:p>
        </p:txBody>
      </p:sp>
      <p:sp>
        <p:nvSpPr>
          <p:cNvPr id="11" name="חץ שמאלה 10"/>
          <p:cNvSpPr/>
          <p:nvPr/>
        </p:nvSpPr>
        <p:spPr>
          <a:xfrm rot="18898123">
            <a:off x="4615539" y="1561687"/>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4578576" y="2444635"/>
            <a:ext cx="139333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יהויקים</a:t>
            </a:r>
            <a:endParaRPr lang="he-IL" sz="4000" dirty="0"/>
          </a:p>
        </p:txBody>
      </p:sp>
      <p:sp>
        <p:nvSpPr>
          <p:cNvPr id="13" name="חץ שמאלה 12"/>
          <p:cNvSpPr/>
          <p:nvPr/>
        </p:nvSpPr>
        <p:spPr>
          <a:xfrm rot="18898123">
            <a:off x="3751443" y="2353775"/>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4155334" y="3148267"/>
            <a:ext cx="124425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יהויכין</a:t>
            </a:r>
            <a:endParaRPr lang="he-IL" sz="4000" dirty="0"/>
          </a:p>
        </p:txBody>
      </p:sp>
      <p:sp>
        <p:nvSpPr>
          <p:cNvPr id="15" name="חץ שמאלה 14"/>
          <p:cNvSpPr/>
          <p:nvPr/>
        </p:nvSpPr>
        <p:spPr>
          <a:xfrm rot="2911046">
            <a:off x="3113340" y="2840532"/>
            <a:ext cx="1126566" cy="720080"/>
          </a:xfrm>
          <a:prstGeom prst="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3391402" y="3753438"/>
            <a:ext cx="150554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צדקיהו</a:t>
            </a:r>
            <a:endParaRPr lang="he-IL" sz="4000" dirty="0"/>
          </a:p>
        </p:txBody>
      </p:sp>
      <p:sp>
        <p:nvSpPr>
          <p:cNvPr id="17" name="חץ שמאלה 16"/>
          <p:cNvSpPr/>
          <p:nvPr/>
        </p:nvSpPr>
        <p:spPr>
          <a:xfrm rot="18898123">
            <a:off x="2608791" y="3496113"/>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2661862" y="4377298"/>
            <a:ext cx="438774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דלת העם תחת גדליה</a:t>
            </a:r>
            <a:endParaRPr lang="he-IL" sz="4000" dirty="0"/>
          </a:p>
        </p:txBody>
      </p:sp>
      <p:sp>
        <p:nvSpPr>
          <p:cNvPr id="19" name="חץ שמאלה 18"/>
          <p:cNvSpPr/>
          <p:nvPr/>
        </p:nvSpPr>
        <p:spPr>
          <a:xfrm rot="18898123">
            <a:off x="1744695" y="4297991"/>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מלבן 19"/>
          <p:cNvSpPr/>
          <p:nvPr/>
        </p:nvSpPr>
        <p:spPr>
          <a:xfrm>
            <a:off x="1709114" y="5112823"/>
            <a:ext cx="3119765"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שארית הפליטה</a:t>
            </a:r>
            <a:endParaRPr lang="he-IL" sz="4000" dirty="0"/>
          </a:p>
        </p:txBody>
      </p:sp>
      <p:sp>
        <p:nvSpPr>
          <p:cNvPr id="21" name="חץ שמאלה 20"/>
          <p:cNvSpPr/>
          <p:nvPr/>
        </p:nvSpPr>
        <p:spPr>
          <a:xfrm rot="18898123">
            <a:off x="880599" y="5106726"/>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2" name="חץ שמאלה 21"/>
          <p:cNvSpPr/>
          <p:nvPr/>
        </p:nvSpPr>
        <p:spPr>
          <a:xfrm rot="18898123">
            <a:off x="16503" y="5912092"/>
            <a:ext cx="1126566" cy="720080"/>
          </a:xfrm>
          <a:prstGeom prst="leftArrow">
            <a:avLst/>
          </a:prstGeom>
          <a:solidFill>
            <a:srgbClr val="FF0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3" name="מלבן 22"/>
          <p:cNvSpPr/>
          <p:nvPr/>
        </p:nvSpPr>
        <p:spPr>
          <a:xfrm>
            <a:off x="935088" y="6021714"/>
            <a:ext cx="2380780"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יורדי מצרים</a:t>
            </a:r>
            <a:endParaRPr lang="he-IL" sz="4000" dirty="0"/>
          </a:p>
        </p:txBody>
      </p:sp>
      <p:sp>
        <p:nvSpPr>
          <p:cNvPr id="24" name="מלבן 23"/>
          <p:cNvSpPr/>
          <p:nvPr/>
        </p:nvSpPr>
        <p:spPr>
          <a:xfrm>
            <a:off x="6907284" y="239143"/>
            <a:ext cx="1645002" cy="707886"/>
          </a:xfrm>
          <a:prstGeom prst="rect">
            <a:avLst/>
          </a:prstGeom>
        </p:spPr>
        <p:txBody>
          <a:bodyPr wrap="none">
            <a:spAutoFit/>
          </a:bodyPr>
          <a:lstStyle/>
          <a:p>
            <a:r>
              <a:rPr lang="he-IL" sz="4000" dirty="0" smtClean="0">
                <a:solidFill>
                  <a:prstClr val="black"/>
                </a:solidFill>
                <a:latin typeface="Choco" pitchFamily="2" charset="-79"/>
                <a:cs typeface="Choco" pitchFamily="2" charset="-79"/>
              </a:rPr>
              <a:t>רחבעם</a:t>
            </a:r>
            <a:endParaRPr lang="he-IL" sz="4000" dirty="0"/>
          </a:p>
        </p:txBody>
      </p:sp>
      <p:pic>
        <p:nvPicPr>
          <p:cNvPr id="2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983881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385192" y="548680"/>
            <a:ext cx="8435280" cy="6192688"/>
          </a:xfrm>
        </p:spPr>
        <p:txBody>
          <a:bodyPr>
            <a:normAutofit fontScale="92500" lnSpcReduction="20000"/>
          </a:bodyPr>
          <a:lstStyle/>
          <a:p>
            <a:pPr marL="0" indent="0" algn="ctr">
              <a:buNone/>
            </a:pPr>
            <a:r>
              <a:rPr lang="he-IL" sz="3500" dirty="0" smtClean="0">
                <a:solidFill>
                  <a:srgbClr val="002060"/>
                </a:solidFill>
                <a:latin typeface="Mevorach" pitchFamily="2" charset="-79"/>
                <a:cs typeface="Mevorach" pitchFamily="2" charset="-79"/>
              </a:rPr>
              <a:t>(טו) וַיִּשְׁלַח </a:t>
            </a:r>
            <a:r>
              <a:rPr lang="he-IL" sz="3500" dirty="0" err="1" smtClean="0">
                <a:solidFill>
                  <a:srgbClr val="002060"/>
                </a:solidFill>
                <a:latin typeface="Mevorach" pitchFamily="2" charset="-79"/>
                <a:cs typeface="Mevorach" pitchFamily="2" charset="-79"/>
              </a:rPr>
              <a:t>יְקֹוָק</a:t>
            </a:r>
            <a:r>
              <a:rPr lang="he-IL" sz="3500" dirty="0" smtClean="0">
                <a:solidFill>
                  <a:srgbClr val="002060"/>
                </a:solidFill>
                <a:latin typeface="Mevorach" pitchFamily="2" charset="-79"/>
                <a:cs typeface="Mevorach" pitchFamily="2" charset="-79"/>
              </a:rPr>
              <a:t> </a:t>
            </a:r>
            <a:r>
              <a:rPr lang="he-IL" sz="3500" dirty="0" err="1" smtClean="0">
                <a:solidFill>
                  <a:srgbClr val="002060"/>
                </a:solidFill>
                <a:latin typeface="Mevorach" pitchFamily="2" charset="-79"/>
                <a:cs typeface="Mevorach" pitchFamily="2" charset="-79"/>
              </a:rPr>
              <a:t>אֱלֹהֵי</a:t>
            </a:r>
            <a:r>
              <a:rPr lang="he-IL" sz="3500" dirty="0" smtClean="0">
                <a:solidFill>
                  <a:srgbClr val="002060"/>
                </a:solidFill>
                <a:latin typeface="Mevorach" pitchFamily="2" charset="-79"/>
                <a:cs typeface="Mevorach" pitchFamily="2" charset="-79"/>
              </a:rPr>
              <a:t> אֲבוֹתֵיהֶם עֲלֵיהֶם בְּיַד מַלְאָכָיו הַשְׁכֵּם וְשָׁלוֹחַ כִּי חָמַל עַל עַמּוֹ וְעַל מְעוֹנוֹ:</a:t>
            </a:r>
          </a:p>
          <a:p>
            <a:pPr marL="0" indent="0" algn="ctr">
              <a:buNone/>
            </a:pPr>
            <a:r>
              <a:rPr lang="he-IL" sz="3500" dirty="0" smtClean="0">
                <a:solidFill>
                  <a:srgbClr val="002060"/>
                </a:solidFill>
                <a:latin typeface="Mevorach" pitchFamily="2" charset="-79"/>
                <a:cs typeface="Mevorach" pitchFamily="2" charset="-79"/>
              </a:rPr>
              <a:t>(</a:t>
            </a:r>
            <a:r>
              <a:rPr lang="he-IL" sz="3500" dirty="0" err="1" smtClean="0">
                <a:solidFill>
                  <a:srgbClr val="002060"/>
                </a:solidFill>
                <a:latin typeface="Mevorach" pitchFamily="2" charset="-79"/>
                <a:cs typeface="Mevorach" pitchFamily="2" charset="-79"/>
              </a:rPr>
              <a:t>טז</a:t>
            </a:r>
            <a:r>
              <a:rPr lang="he-IL" sz="3500" dirty="0" smtClean="0">
                <a:solidFill>
                  <a:srgbClr val="002060"/>
                </a:solidFill>
                <a:latin typeface="Mevorach" pitchFamily="2" charset="-79"/>
                <a:cs typeface="Mevorach" pitchFamily="2" charset="-79"/>
              </a:rPr>
              <a:t>) וַיִּהְיוּ </a:t>
            </a:r>
            <a:r>
              <a:rPr lang="he-IL" sz="3500" dirty="0" err="1" smtClean="0">
                <a:solidFill>
                  <a:srgbClr val="002060"/>
                </a:solidFill>
                <a:latin typeface="Mevorach" pitchFamily="2" charset="-79"/>
                <a:cs typeface="Mevorach" pitchFamily="2" charset="-79"/>
              </a:rPr>
              <a:t>מַלְעִבִים</a:t>
            </a:r>
            <a:r>
              <a:rPr lang="he-IL" sz="3500" dirty="0" smtClean="0">
                <a:solidFill>
                  <a:srgbClr val="002060"/>
                </a:solidFill>
                <a:latin typeface="Mevorach" pitchFamily="2" charset="-79"/>
                <a:cs typeface="Mevorach" pitchFamily="2" charset="-79"/>
              </a:rPr>
              <a:t> בְּמַלְאֲכֵי </a:t>
            </a:r>
            <a:r>
              <a:rPr lang="he-IL" sz="3500" dirty="0" err="1" smtClean="0">
                <a:solidFill>
                  <a:srgbClr val="002060"/>
                </a:solidFill>
                <a:latin typeface="Mevorach" pitchFamily="2" charset="-79"/>
                <a:cs typeface="Mevorach" pitchFamily="2" charset="-79"/>
              </a:rPr>
              <a:t>הָאֱלֹהִים</a:t>
            </a:r>
            <a:r>
              <a:rPr lang="he-IL" sz="3500" dirty="0" smtClean="0">
                <a:solidFill>
                  <a:srgbClr val="002060"/>
                </a:solidFill>
                <a:latin typeface="Mevorach" pitchFamily="2" charset="-79"/>
                <a:cs typeface="Mevorach" pitchFamily="2" charset="-79"/>
              </a:rPr>
              <a:t> </a:t>
            </a:r>
            <a:r>
              <a:rPr lang="he-IL" sz="3500" dirty="0" err="1" smtClean="0">
                <a:solidFill>
                  <a:srgbClr val="002060"/>
                </a:solidFill>
                <a:latin typeface="Mevorach" pitchFamily="2" charset="-79"/>
                <a:cs typeface="Mevorach" pitchFamily="2" charset="-79"/>
              </a:rPr>
              <a:t>וּבוֹזִים</a:t>
            </a:r>
            <a:r>
              <a:rPr lang="he-IL" sz="3500" dirty="0" smtClean="0">
                <a:solidFill>
                  <a:srgbClr val="002060"/>
                </a:solidFill>
                <a:latin typeface="Mevorach" pitchFamily="2" charset="-79"/>
                <a:cs typeface="Mevorach" pitchFamily="2" charset="-79"/>
              </a:rPr>
              <a:t> דְּבָרָיו וּמִתַּעְתְּעִים </a:t>
            </a:r>
            <a:r>
              <a:rPr lang="he-IL" sz="3500" dirty="0" err="1" smtClean="0">
                <a:solidFill>
                  <a:srgbClr val="002060"/>
                </a:solidFill>
                <a:latin typeface="Mevorach" pitchFamily="2" charset="-79"/>
                <a:cs typeface="Mevorach" pitchFamily="2" charset="-79"/>
              </a:rPr>
              <a:t>בִּנְבִאָיו</a:t>
            </a:r>
            <a:r>
              <a:rPr lang="he-IL" sz="3500" dirty="0" smtClean="0">
                <a:solidFill>
                  <a:srgbClr val="002060"/>
                </a:solidFill>
                <a:latin typeface="Mevorach" pitchFamily="2" charset="-79"/>
                <a:cs typeface="Mevorach" pitchFamily="2" charset="-79"/>
              </a:rPr>
              <a:t> עַד עֲלוֹת חֲמַת </a:t>
            </a:r>
            <a:r>
              <a:rPr lang="he-IL" sz="3500" dirty="0" err="1" smtClean="0">
                <a:solidFill>
                  <a:srgbClr val="002060"/>
                </a:solidFill>
                <a:latin typeface="Mevorach" pitchFamily="2" charset="-79"/>
                <a:cs typeface="Mevorach" pitchFamily="2" charset="-79"/>
              </a:rPr>
              <a:t>יְקֹוָק</a:t>
            </a:r>
            <a:r>
              <a:rPr lang="he-IL" sz="3500" dirty="0" smtClean="0">
                <a:solidFill>
                  <a:srgbClr val="002060"/>
                </a:solidFill>
                <a:latin typeface="Mevorach" pitchFamily="2" charset="-79"/>
                <a:cs typeface="Mevorach" pitchFamily="2" charset="-79"/>
              </a:rPr>
              <a:t> בְּעַמּוֹ עַד לְאֵין מַרְפֵּא:</a:t>
            </a:r>
          </a:p>
          <a:p>
            <a:pPr marL="0" indent="0" algn="ctr">
              <a:buNone/>
            </a:pPr>
            <a:r>
              <a:rPr lang="he-IL" sz="3300" dirty="0" smtClean="0">
                <a:solidFill>
                  <a:srgbClr val="002060"/>
                </a:solidFill>
                <a:latin typeface="Mevorach" pitchFamily="2" charset="-79"/>
                <a:cs typeface="Mevorach" pitchFamily="2" charset="-79"/>
              </a:rPr>
              <a:t>(</a:t>
            </a:r>
            <a:r>
              <a:rPr lang="he-IL" sz="3300" dirty="0" err="1" smtClean="0">
                <a:solidFill>
                  <a:srgbClr val="002060"/>
                </a:solidFill>
                <a:latin typeface="Mevorach" pitchFamily="2" charset="-79"/>
                <a:cs typeface="Mevorach" pitchFamily="2" charset="-79"/>
              </a:rPr>
              <a:t>יז</a:t>
            </a:r>
            <a:r>
              <a:rPr lang="he-IL" sz="3300" dirty="0" smtClean="0">
                <a:solidFill>
                  <a:srgbClr val="002060"/>
                </a:solidFill>
                <a:latin typeface="Mevorach" pitchFamily="2" charset="-79"/>
                <a:cs typeface="Mevorach" pitchFamily="2" charset="-79"/>
              </a:rPr>
              <a:t>) וַיַּעַל עֲלֵיהֶם אֶת מֶלֶךְ כַּשְׂדִּים </a:t>
            </a:r>
            <a:r>
              <a:rPr lang="he-IL" sz="3300" dirty="0" err="1" smtClean="0">
                <a:solidFill>
                  <a:srgbClr val="002060"/>
                </a:solidFill>
                <a:latin typeface="Mevorach" pitchFamily="2" charset="-79"/>
                <a:cs typeface="Mevorach" pitchFamily="2" charset="-79"/>
              </a:rPr>
              <a:t>וַיַּהֲרֹג</a:t>
            </a:r>
            <a:r>
              <a:rPr lang="he-IL" sz="3300" dirty="0" smtClean="0">
                <a:solidFill>
                  <a:srgbClr val="002060"/>
                </a:solidFill>
                <a:latin typeface="Mevorach" pitchFamily="2" charset="-79"/>
                <a:cs typeface="Mevorach" pitchFamily="2" charset="-79"/>
              </a:rPr>
              <a:t> בַּחוּרֵיהֶם בַּחֶרֶב בְּבֵית מִקְדָּשָׁם וְלֹא חָמַל עַל בָּחוּר וּבְתוּלָה זָקֵן </a:t>
            </a:r>
            <a:r>
              <a:rPr lang="he-IL" sz="3300" dirty="0" err="1" smtClean="0">
                <a:solidFill>
                  <a:srgbClr val="002060"/>
                </a:solidFill>
                <a:latin typeface="Mevorach" pitchFamily="2" charset="-79"/>
                <a:cs typeface="Mevorach" pitchFamily="2" charset="-79"/>
              </a:rPr>
              <a:t>וְיָשֵׁש</a:t>
            </a:r>
            <a:r>
              <a:rPr lang="he-IL" sz="3300" dirty="0" smtClean="0">
                <a:solidFill>
                  <a:srgbClr val="002060"/>
                </a:solidFill>
                <a:latin typeface="Mevorach" pitchFamily="2" charset="-79"/>
                <a:cs typeface="Mevorach" pitchFamily="2" charset="-79"/>
              </a:rPr>
              <a:t>ׁ הַכֹּל נָתַן בְּיָדוֹ: (</a:t>
            </a:r>
            <a:r>
              <a:rPr lang="he-IL" sz="3300" dirty="0" err="1" smtClean="0">
                <a:solidFill>
                  <a:srgbClr val="002060"/>
                </a:solidFill>
                <a:latin typeface="Mevorach" pitchFamily="2" charset="-79"/>
                <a:cs typeface="Mevorach" pitchFamily="2" charset="-79"/>
              </a:rPr>
              <a:t>יח</a:t>
            </a:r>
            <a:r>
              <a:rPr lang="he-IL" sz="3300" dirty="0" smtClean="0">
                <a:solidFill>
                  <a:srgbClr val="002060"/>
                </a:solidFill>
                <a:latin typeface="Mevorach" pitchFamily="2" charset="-79"/>
                <a:cs typeface="Mevorach" pitchFamily="2" charset="-79"/>
              </a:rPr>
              <a:t>) וְכֹל כְּלֵי בֵּית </a:t>
            </a:r>
            <a:r>
              <a:rPr lang="he-IL" sz="3300" dirty="0" err="1" smtClean="0">
                <a:solidFill>
                  <a:srgbClr val="002060"/>
                </a:solidFill>
                <a:latin typeface="Mevorach" pitchFamily="2" charset="-79"/>
                <a:cs typeface="Mevorach" pitchFamily="2" charset="-79"/>
              </a:rPr>
              <a:t>הָאֱלֹהִים</a:t>
            </a:r>
            <a:r>
              <a:rPr lang="he-IL" sz="3300" dirty="0" smtClean="0">
                <a:solidFill>
                  <a:srgbClr val="002060"/>
                </a:solidFill>
                <a:latin typeface="Mevorach" pitchFamily="2" charset="-79"/>
                <a:cs typeface="Mevorach" pitchFamily="2" charset="-79"/>
              </a:rPr>
              <a:t> הַגְּדֹלִים וְהַקְּטַנִּים </a:t>
            </a:r>
            <a:r>
              <a:rPr lang="he-IL" sz="3300" dirty="0" err="1" smtClean="0">
                <a:solidFill>
                  <a:srgbClr val="002060"/>
                </a:solidFill>
                <a:latin typeface="Mevorach" pitchFamily="2" charset="-79"/>
                <a:cs typeface="Mevorach" pitchFamily="2" charset="-79"/>
              </a:rPr>
              <a:t>וְאֹצְרוֹת</a:t>
            </a:r>
            <a:r>
              <a:rPr lang="he-IL" sz="3300" dirty="0" smtClean="0">
                <a:solidFill>
                  <a:srgbClr val="002060"/>
                </a:solidFill>
                <a:latin typeface="Mevorach" pitchFamily="2" charset="-79"/>
                <a:cs typeface="Mevorach" pitchFamily="2" charset="-79"/>
              </a:rPr>
              <a:t> בֵּית </a:t>
            </a:r>
            <a:r>
              <a:rPr lang="he-IL" sz="3300" dirty="0" err="1" smtClean="0">
                <a:solidFill>
                  <a:srgbClr val="002060"/>
                </a:solidFill>
                <a:latin typeface="Mevorach" pitchFamily="2" charset="-79"/>
                <a:cs typeface="Mevorach" pitchFamily="2" charset="-79"/>
              </a:rPr>
              <a:t>יְקֹוָק</a:t>
            </a:r>
            <a:r>
              <a:rPr lang="he-IL" sz="3300" dirty="0" smtClean="0">
                <a:solidFill>
                  <a:srgbClr val="002060"/>
                </a:solidFill>
                <a:latin typeface="Mevorach" pitchFamily="2" charset="-79"/>
                <a:cs typeface="Mevorach" pitchFamily="2" charset="-79"/>
              </a:rPr>
              <a:t> </a:t>
            </a:r>
            <a:r>
              <a:rPr lang="he-IL" sz="3300" dirty="0" err="1" smtClean="0">
                <a:solidFill>
                  <a:srgbClr val="002060"/>
                </a:solidFill>
                <a:latin typeface="Mevorach" pitchFamily="2" charset="-79"/>
                <a:cs typeface="Mevorach" pitchFamily="2" charset="-79"/>
              </a:rPr>
              <a:t>וְאֹצְרוֹת</a:t>
            </a:r>
            <a:r>
              <a:rPr lang="he-IL" sz="3300" dirty="0" smtClean="0">
                <a:solidFill>
                  <a:srgbClr val="002060"/>
                </a:solidFill>
                <a:latin typeface="Mevorach" pitchFamily="2" charset="-79"/>
                <a:cs typeface="Mevorach" pitchFamily="2" charset="-79"/>
              </a:rPr>
              <a:t> הַמֶּלֶךְ וְשָׂרָיו הַכֹּל הֵבִיא בָבֶל: (</a:t>
            </a:r>
            <a:r>
              <a:rPr lang="he-IL" sz="3300" dirty="0" err="1" smtClean="0">
                <a:solidFill>
                  <a:srgbClr val="002060"/>
                </a:solidFill>
                <a:latin typeface="Mevorach" pitchFamily="2" charset="-79"/>
                <a:cs typeface="Mevorach" pitchFamily="2" charset="-79"/>
              </a:rPr>
              <a:t>יט</a:t>
            </a:r>
            <a:r>
              <a:rPr lang="he-IL" sz="3300" dirty="0" smtClean="0">
                <a:solidFill>
                  <a:srgbClr val="002060"/>
                </a:solidFill>
                <a:latin typeface="Mevorach" pitchFamily="2" charset="-79"/>
                <a:cs typeface="Mevorach" pitchFamily="2" charset="-79"/>
              </a:rPr>
              <a:t>) וַיִּשְׂרְפוּ אֶת בֵּית </a:t>
            </a:r>
            <a:r>
              <a:rPr lang="he-IL" sz="3300" dirty="0" err="1" smtClean="0">
                <a:solidFill>
                  <a:srgbClr val="002060"/>
                </a:solidFill>
                <a:latin typeface="Mevorach" pitchFamily="2" charset="-79"/>
                <a:cs typeface="Mevorach" pitchFamily="2" charset="-79"/>
              </a:rPr>
              <a:t>הָאֱלֹהִים</a:t>
            </a:r>
            <a:r>
              <a:rPr lang="he-IL" sz="3300" dirty="0" smtClean="0">
                <a:solidFill>
                  <a:srgbClr val="002060"/>
                </a:solidFill>
                <a:latin typeface="Mevorach" pitchFamily="2" charset="-79"/>
                <a:cs typeface="Mevorach" pitchFamily="2" charset="-79"/>
              </a:rPr>
              <a:t> וַיְנַתְּצוּ אֵת חוֹמַת יְרוּשָׁלִָם וְכָל </a:t>
            </a:r>
            <a:r>
              <a:rPr lang="he-IL" sz="3300" dirty="0" err="1" smtClean="0">
                <a:solidFill>
                  <a:srgbClr val="002060"/>
                </a:solidFill>
                <a:latin typeface="Mevorach" pitchFamily="2" charset="-79"/>
                <a:cs typeface="Mevorach" pitchFamily="2" charset="-79"/>
              </a:rPr>
              <a:t>אַרְמְנוֹתֶיה</a:t>
            </a:r>
            <a:r>
              <a:rPr lang="he-IL" sz="3300" dirty="0" smtClean="0">
                <a:solidFill>
                  <a:srgbClr val="002060"/>
                </a:solidFill>
                <a:latin typeface="Mevorach" pitchFamily="2" charset="-79"/>
                <a:cs typeface="Mevorach" pitchFamily="2" charset="-79"/>
              </a:rPr>
              <a:t>ָ שָׂרְפוּ בָאֵשׁ וְכָל כְּלֵי מַחֲמַדֶּיהָ לְהַשְׁחִית: ס (כ) </a:t>
            </a:r>
            <a:r>
              <a:rPr lang="he-IL" sz="3300" dirty="0" err="1" smtClean="0">
                <a:solidFill>
                  <a:srgbClr val="002060"/>
                </a:solidFill>
                <a:latin typeface="Mevorach" pitchFamily="2" charset="-79"/>
                <a:cs typeface="Mevorach" pitchFamily="2" charset="-79"/>
              </a:rPr>
              <a:t>וַיֶּגֶל</a:t>
            </a:r>
            <a:r>
              <a:rPr lang="he-IL" sz="3300" dirty="0" smtClean="0">
                <a:solidFill>
                  <a:srgbClr val="002060"/>
                </a:solidFill>
                <a:latin typeface="Mevorach" pitchFamily="2" charset="-79"/>
                <a:cs typeface="Mevorach" pitchFamily="2" charset="-79"/>
              </a:rPr>
              <a:t> הַשְּׁאֵרִית מִן הַחֶרֶב אֶל בָּבֶל וַיִּהְיוּ לוֹ וּלְבָנָיו לַעֲבָדִים עַד מְלֹךְ מַלְכוּת פָּרָס:</a:t>
            </a:r>
          </a:p>
          <a:p>
            <a:pPr marL="0" indent="0" algn="ctr">
              <a:buNone/>
            </a:pPr>
            <a:r>
              <a:rPr lang="he-IL" sz="2100" dirty="0" smtClean="0">
                <a:solidFill>
                  <a:srgbClr val="002060"/>
                </a:solidFill>
                <a:latin typeface="Mevorach" pitchFamily="2" charset="-79"/>
                <a:cs typeface="Mevorach" pitchFamily="2" charset="-79"/>
              </a:rPr>
              <a:t>דברי הימים ב פרק לו </a:t>
            </a:r>
            <a:endParaRPr lang="he-IL" sz="2100" dirty="0">
              <a:solidFill>
                <a:srgbClr val="002060"/>
              </a:solidFill>
              <a:latin typeface="Mevorach" pitchFamily="2" charset="-79"/>
              <a:cs typeface="Mevorach" pitchFamily="2" charset="-79"/>
            </a:endParaRPr>
          </a:p>
        </p:txBody>
      </p:sp>
      <p:sp>
        <p:nvSpPr>
          <p:cNvPr id="4" name="מציין מיקום של מספר שקופית 3"/>
          <p:cNvSpPr>
            <a:spLocks noGrp="1"/>
          </p:cNvSpPr>
          <p:nvPr>
            <p:ph type="sldNum" sz="quarter" idx="12"/>
          </p:nvPr>
        </p:nvSpPr>
        <p:spPr/>
        <p:txBody>
          <a:bodyPr/>
          <a:lstStyle/>
          <a:p>
            <a:fld id="{92A2DEB0-95A9-4D0E-8080-FD4FF24BCDF1}" type="slidenum">
              <a:rPr lang="he-IL" smtClean="0"/>
              <a:t>48</a:t>
            </a:fld>
            <a:endParaRPr lang="he-IL"/>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4968879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z="5400" dirty="0">
                <a:solidFill>
                  <a:prstClr val="black"/>
                </a:solidFill>
                <a:latin typeface="Choco" pitchFamily="2" charset="-79"/>
                <a:cs typeface="Choco" pitchFamily="2" charset="-79"/>
              </a:rPr>
              <a:t>ייסורים ובית דוד</a:t>
            </a:r>
            <a:endParaRPr lang="he-IL" dirty="0"/>
          </a:p>
        </p:txBody>
      </p:sp>
      <p:sp>
        <p:nvSpPr>
          <p:cNvPr id="3" name="מציין מיקום תוכן 2"/>
          <p:cNvSpPr>
            <a:spLocks noGrp="1"/>
          </p:cNvSpPr>
          <p:nvPr>
            <p:ph idx="1"/>
          </p:nvPr>
        </p:nvSpPr>
        <p:spPr>
          <a:xfrm>
            <a:off x="611560" y="1600200"/>
            <a:ext cx="8136904" cy="4997152"/>
          </a:xfrm>
        </p:spPr>
        <p:txBody>
          <a:bodyPr>
            <a:noAutofit/>
          </a:bodyPr>
          <a:lstStyle/>
          <a:p>
            <a:pPr marL="0" indent="0" algn="just">
              <a:buNone/>
            </a:pPr>
            <a:r>
              <a:rPr lang="he-IL" sz="2800" dirty="0" smtClean="0">
                <a:latin typeface="Mevorach" pitchFamily="2" charset="-79"/>
                <a:cs typeface="Mevorach" pitchFamily="2" charset="-79"/>
              </a:rPr>
              <a:t>(</a:t>
            </a:r>
            <a:r>
              <a:rPr lang="he-IL" sz="2800" dirty="0">
                <a:latin typeface="Mevorach" pitchFamily="2" charset="-79"/>
                <a:cs typeface="Mevorach" pitchFamily="2" charset="-79"/>
              </a:rPr>
              <a:t>א) מַשְׂכִּיל לְאֵיתָן </a:t>
            </a:r>
            <a:r>
              <a:rPr lang="he-IL" sz="2800" dirty="0" smtClean="0">
                <a:latin typeface="Mevorach" pitchFamily="2" charset="-79"/>
                <a:cs typeface="Mevorach" pitchFamily="2" charset="-79"/>
              </a:rPr>
              <a:t>הָאֶזְרָחִי... (</a:t>
            </a:r>
            <a:r>
              <a:rPr lang="he-IL" sz="2800" dirty="0">
                <a:latin typeface="Mevorach" pitchFamily="2" charset="-79"/>
                <a:cs typeface="Mevorach" pitchFamily="2" charset="-79"/>
              </a:rPr>
              <a:t>לב) אִם </a:t>
            </a:r>
            <a:r>
              <a:rPr lang="he-IL" sz="2800" dirty="0" err="1">
                <a:latin typeface="Mevorach" pitchFamily="2" charset="-79"/>
                <a:cs typeface="Mevorach" pitchFamily="2" charset="-79"/>
              </a:rPr>
              <a:t>חֻקֹּתַי</a:t>
            </a:r>
            <a:r>
              <a:rPr lang="he-IL" sz="2800" dirty="0">
                <a:latin typeface="Mevorach" pitchFamily="2" charset="-79"/>
                <a:cs typeface="Mevorach" pitchFamily="2" charset="-79"/>
              </a:rPr>
              <a:t> יְחַלֵּלוּ </a:t>
            </a:r>
            <a:r>
              <a:rPr lang="he-IL" sz="2800" dirty="0" err="1">
                <a:latin typeface="Mevorach" pitchFamily="2" charset="-79"/>
                <a:cs typeface="Mevorach" pitchFamily="2" charset="-79"/>
              </a:rPr>
              <a:t>וּמִצְוֹתַי</a:t>
            </a:r>
            <a:r>
              <a:rPr lang="he-IL" sz="2800" dirty="0">
                <a:latin typeface="Mevorach" pitchFamily="2" charset="-79"/>
                <a:cs typeface="Mevorach" pitchFamily="2" charset="-79"/>
              </a:rPr>
              <a:t> לֹא יִשְׁמֹרוּ</a:t>
            </a:r>
            <a:r>
              <a:rPr lang="he-IL" sz="2800" dirty="0" smtClean="0">
                <a:latin typeface="Mevorach" pitchFamily="2" charset="-79"/>
                <a:cs typeface="Mevorach" pitchFamily="2" charset="-79"/>
              </a:rPr>
              <a:t>: (</a:t>
            </a:r>
            <a:r>
              <a:rPr lang="he-IL" sz="2800" dirty="0">
                <a:latin typeface="Mevorach" pitchFamily="2" charset="-79"/>
                <a:cs typeface="Mevorach" pitchFamily="2" charset="-79"/>
              </a:rPr>
              <a:t>לג) וּפָקַדְתִּי בְשֵׁבֶט פִּשְׁעָם וּבִנְגָעִים </a:t>
            </a:r>
            <a:r>
              <a:rPr lang="he-IL" sz="2800" dirty="0" err="1">
                <a:latin typeface="Mevorach" pitchFamily="2" charset="-79"/>
                <a:cs typeface="Mevorach" pitchFamily="2" charset="-79"/>
              </a:rPr>
              <a:t>עֲוֹנָם</a:t>
            </a:r>
            <a:r>
              <a:rPr lang="he-IL" sz="2800" dirty="0" smtClean="0">
                <a:latin typeface="Mevorach" pitchFamily="2" charset="-79"/>
                <a:cs typeface="Mevorach" pitchFamily="2" charset="-79"/>
              </a:rPr>
              <a:t>: (</a:t>
            </a:r>
            <a:r>
              <a:rPr lang="he-IL" sz="2800" dirty="0">
                <a:latin typeface="Mevorach" pitchFamily="2" charset="-79"/>
                <a:cs typeface="Mevorach" pitchFamily="2" charset="-79"/>
              </a:rPr>
              <a:t>לד) וְחַסְדִּי לֹא אָפִיר מֵעִמּוֹ וְלֹא אֲשַׁקֵּר בֶּאֱמוּנָתִי</a:t>
            </a:r>
            <a:r>
              <a:rPr lang="he-IL" sz="2800" dirty="0" smtClean="0">
                <a:latin typeface="Mevorach" pitchFamily="2" charset="-79"/>
                <a:cs typeface="Mevorach" pitchFamily="2" charset="-79"/>
              </a:rPr>
              <a:t>: (</a:t>
            </a:r>
            <a:r>
              <a:rPr lang="he-IL" sz="2800" dirty="0">
                <a:latin typeface="Mevorach" pitchFamily="2" charset="-79"/>
                <a:cs typeface="Mevorach" pitchFamily="2" charset="-79"/>
              </a:rPr>
              <a:t>לה) לֹא אֲחַלֵּל בְּרִיתִי וּמוֹצָא שְׂפָתַי לֹא אֲשַׁנֶּה</a:t>
            </a:r>
            <a:r>
              <a:rPr lang="he-IL" sz="2800" dirty="0" smtClean="0">
                <a:latin typeface="Mevorach" pitchFamily="2" charset="-79"/>
                <a:cs typeface="Mevorach" pitchFamily="2" charset="-79"/>
              </a:rPr>
              <a:t>: (</a:t>
            </a:r>
            <a:r>
              <a:rPr lang="he-IL" sz="2800" dirty="0">
                <a:latin typeface="Mevorach" pitchFamily="2" charset="-79"/>
                <a:cs typeface="Mevorach" pitchFamily="2" charset="-79"/>
              </a:rPr>
              <a:t>לו) אַחַת נִשְׁבַּעְתִּי בְקָדְשִׁי אִם לְדָוִד אֲכַזֵּב</a:t>
            </a:r>
            <a:r>
              <a:rPr lang="he-IL" sz="2800" dirty="0" smtClean="0">
                <a:latin typeface="Mevorach" pitchFamily="2" charset="-79"/>
                <a:cs typeface="Mevorach" pitchFamily="2" charset="-79"/>
              </a:rPr>
              <a:t>: (</a:t>
            </a:r>
            <a:r>
              <a:rPr lang="he-IL" sz="2800" dirty="0" err="1">
                <a:latin typeface="Mevorach" pitchFamily="2" charset="-79"/>
                <a:cs typeface="Mevorach" pitchFamily="2" charset="-79"/>
              </a:rPr>
              <a:t>לז</a:t>
            </a:r>
            <a:r>
              <a:rPr lang="he-IL" sz="2800" dirty="0">
                <a:latin typeface="Mevorach" pitchFamily="2" charset="-79"/>
                <a:cs typeface="Mevorach" pitchFamily="2" charset="-79"/>
              </a:rPr>
              <a:t>) זַרְעוֹ לְעוֹלָם יִהְיֶה וְכִסְאוֹ כַשֶּׁמֶשׁ נֶגְדִּי</a:t>
            </a:r>
            <a:r>
              <a:rPr lang="he-IL" sz="2800" dirty="0" smtClean="0">
                <a:latin typeface="Mevorach" pitchFamily="2" charset="-79"/>
                <a:cs typeface="Mevorach" pitchFamily="2" charset="-79"/>
              </a:rPr>
              <a:t>: (</a:t>
            </a:r>
            <a:r>
              <a:rPr lang="he-IL" sz="2800" dirty="0">
                <a:latin typeface="Mevorach" pitchFamily="2" charset="-79"/>
                <a:cs typeface="Mevorach" pitchFamily="2" charset="-79"/>
              </a:rPr>
              <a:t>לח) כְּיָרֵחַ יִכּוֹן עוֹלָם וְעֵד בַּשַּׁחַק נֶאֱמָן סֶלָה</a:t>
            </a:r>
            <a:r>
              <a:rPr lang="he-IL" sz="2800" dirty="0" smtClean="0">
                <a:latin typeface="Mevorach" pitchFamily="2" charset="-79"/>
                <a:cs typeface="Mevorach" pitchFamily="2" charset="-79"/>
              </a:rPr>
              <a:t>: (</a:t>
            </a:r>
            <a:r>
              <a:rPr lang="he-IL" sz="2800" dirty="0">
                <a:latin typeface="Mevorach" pitchFamily="2" charset="-79"/>
                <a:cs typeface="Mevorach" pitchFamily="2" charset="-79"/>
              </a:rPr>
              <a:t>לט) וְאַתָּה זָנַחְתָּ וַתִּמְאָס הִתְעַבַּרְתָּ עִם מְשִׁיחֶךָ</a:t>
            </a:r>
            <a:r>
              <a:rPr lang="he-IL" sz="2800" dirty="0" smtClean="0">
                <a:latin typeface="Mevorach" pitchFamily="2" charset="-79"/>
                <a:cs typeface="Mevorach" pitchFamily="2" charset="-79"/>
              </a:rPr>
              <a:t>: (</a:t>
            </a:r>
            <a:r>
              <a:rPr lang="he-IL" sz="2800" dirty="0">
                <a:latin typeface="Mevorach" pitchFamily="2" charset="-79"/>
                <a:cs typeface="Mevorach" pitchFamily="2" charset="-79"/>
              </a:rPr>
              <a:t>מ) </a:t>
            </a:r>
            <a:r>
              <a:rPr lang="he-IL" sz="2800" dirty="0" err="1">
                <a:latin typeface="Mevorach" pitchFamily="2" charset="-79"/>
                <a:cs typeface="Mevorach" pitchFamily="2" charset="-79"/>
              </a:rPr>
              <a:t>נֵאַרְתָּה</a:t>
            </a:r>
            <a:r>
              <a:rPr lang="he-IL" sz="2800" dirty="0">
                <a:latin typeface="Mevorach" pitchFamily="2" charset="-79"/>
                <a:cs typeface="Mevorach" pitchFamily="2" charset="-79"/>
              </a:rPr>
              <a:t> בְּרִית עַבְדֶּךָ </a:t>
            </a:r>
            <a:r>
              <a:rPr lang="he-IL" sz="2800" dirty="0" err="1">
                <a:latin typeface="Mevorach" pitchFamily="2" charset="-79"/>
                <a:cs typeface="Mevorach" pitchFamily="2" charset="-79"/>
              </a:rPr>
              <a:t>חִלַּלְת</a:t>
            </a:r>
            <a:r>
              <a:rPr lang="he-IL" sz="2800" dirty="0">
                <a:latin typeface="Mevorach" pitchFamily="2" charset="-79"/>
                <a:cs typeface="Mevorach" pitchFamily="2" charset="-79"/>
              </a:rPr>
              <a:t>ָּ לָאָרֶץ נִזְרוֹ</a:t>
            </a:r>
            <a:r>
              <a:rPr lang="he-IL" sz="2800" dirty="0" smtClean="0">
                <a:latin typeface="Mevorach" pitchFamily="2" charset="-79"/>
                <a:cs typeface="Mevorach" pitchFamily="2" charset="-79"/>
              </a:rPr>
              <a:t>: (</a:t>
            </a:r>
            <a:r>
              <a:rPr lang="he-IL" sz="2800" dirty="0" err="1">
                <a:latin typeface="Mevorach" pitchFamily="2" charset="-79"/>
                <a:cs typeface="Mevorach" pitchFamily="2" charset="-79"/>
              </a:rPr>
              <a:t>מא</a:t>
            </a:r>
            <a:r>
              <a:rPr lang="he-IL" sz="2800" dirty="0">
                <a:latin typeface="Mevorach" pitchFamily="2" charset="-79"/>
                <a:cs typeface="Mevorach" pitchFamily="2" charset="-79"/>
              </a:rPr>
              <a:t>) פָּרַצְתָּ כָל </a:t>
            </a:r>
            <a:r>
              <a:rPr lang="he-IL" sz="2800" dirty="0" err="1">
                <a:latin typeface="Mevorach" pitchFamily="2" charset="-79"/>
                <a:cs typeface="Mevorach" pitchFamily="2" charset="-79"/>
              </a:rPr>
              <a:t>גְּדֵרֹתָיו</a:t>
            </a:r>
            <a:r>
              <a:rPr lang="he-IL" sz="2800" dirty="0">
                <a:latin typeface="Mevorach" pitchFamily="2" charset="-79"/>
                <a:cs typeface="Mevorach" pitchFamily="2" charset="-79"/>
              </a:rPr>
              <a:t> שַׂמְתָּ מִבְצָרָיו מְחִתָּה</a:t>
            </a:r>
            <a:r>
              <a:rPr lang="he-IL" sz="2800" dirty="0" smtClean="0">
                <a:latin typeface="Mevorach" pitchFamily="2" charset="-79"/>
                <a:cs typeface="Mevorach" pitchFamily="2" charset="-79"/>
              </a:rPr>
              <a:t>: (</a:t>
            </a:r>
            <a:r>
              <a:rPr lang="he-IL" sz="2800" dirty="0" err="1">
                <a:latin typeface="Mevorach" pitchFamily="2" charset="-79"/>
                <a:cs typeface="Mevorach" pitchFamily="2" charset="-79"/>
              </a:rPr>
              <a:t>מב</a:t>
            </a:r>
            <a:r>
              <a:rPr lang="he-IL" sz="2800" dirty="0">
                <a:latin typeface="Mevorach" pitchFamily="2" charset="-79"/>
                <a:cs typeface="Mevorach" pitchFamily="2" charset="-79"/>
              </a:rPr>
              <a:t>) שַׁסֻּהוּ כָּל עֹבְרֵי דָרֶךְ הָיָה חֶרְפָּה לִשְׁכֵנָיו</a:t>
            </a:r>
            <a:r>
              <a:rPr lang="he-IL" sz="2800" dirty="0" smtClean="0">
                <a:latin typeface="Mevorach" pitchFamily="2" charset="-79"/>
                <a:cs typeface="Mevorach" pitchFamily="2" charset="-79"/>
              </a:rPr>
              <a:t>: </a:t>
            </a:r>
            <a:r>
              <a:rPr lang="he-IL" sz="2800" dirty="0">
                <a:latin typeface="Mevorach" pitchFamily="2" charset="-79"/>
                <a:cs typeface="Mevorach" pitchFamily="2" charset="-79"/>
              </a:rPr>
              <a:t>(מג) הֲרִימוֹתָ יְמִין </a:t>
            </a:r>
            <a:r>
              <a:rPr lang="he-IL" sz="2800" dirty="0" err="1">
                <a:latin typeface="Mevorach" pitchFamily="2" charset="-79"/>
                <a:cs typeface="Mevorach" pitchFamily="2" charset="-79"/>
              </a:rPr>
              <a:t>צָרָיו</a:t>
            </a:r>
            <a:r>
              <a:rPr lang="he-IL" sz="2800" dirty="0">
                <a:latin typeface="Mevorach" pitchFamily="2" charset="-79"/>
                <a:cs typeface="Mevorach" pitchFamily="2" charset="-79"/>
              </a:rPr>
              <a:t> </a:t>
            </a:r>
            <a:r>
              <a:rPr lang="he-IL" sz="2800" dirty="0" err="1">
                <a:latin typeface="Mevorach" pitchFamily="2" charset="-79"/>
                <a:cs typeface="Mevorach" pitchFamily="2" charset="-79"/>
              </a:rPr>
              <a:t>הִשְׂמַחְת</a:t>
            </a:r>
            <a:r>
              <a:rPr lang="he-IL" sz="2800" dirty="0">
                <a:latin typeface="Mevorach" pitchFamily="2" charset="-79"/>
                <a:cs typeface="Mevorach" pitchFamily="2" charset="-79"/>
              </a:rPr>
              <a:t>ָּ כָּל אוֹיְבָיו: </a:t>
            </a:r>
          </a:p>
        </p:txBody>
      </p:sp>
      <p:sp>
        <p:nvSpPr>
          <p:cNvPr id="4" name="מציין מיקום של מספר שקופית 3"/>
          <p:cNvSpPr>
            <a:spLocks noGrp="1"/>
          </p:cNvSpPr>
          <p:nvPr>
            <p:ph type="sldNum" sz="quarter" idx="12"/>
          </p:nvPr>
        </p:nvSpPr>
        <p:spPr/>
        <p:txBody>
          <a:bodyPr/>
          <a:lstStyle/>
          <a:p>
            <a:fld id="{92A2DEB0-95A9-4D0E-8080-FD4FF24BCDF1}" type="slidenum">
              <a:rPr lang="he-IL" smtClean="0"/>
              <a:t>49</a:t>
            </a:fld>
            <a:endParaRPr lang="he-IL"/>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46223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5400" dirty="0">
                <a:solidFill>
                  <a:prstClr val="black"/>
                </a:solidFill>
                <a:latin typeface="Choco" pitchFamily="2" charset="-79"/>
                <a:cs typeface="Choco" pitchFamily="2" charset="-79"/>
              </a:rPr>
              <a:t>כפרה על ידי ייסורים</a:t>
            </a:r>
          </a:p>
        </p:txBody>
      </p:sp>
      <p:sp>
        <p:nvSpPr>
          <p:cNvPr id="3" name="מציין מיקום תוכן 2"/>
          <p:cNvSpPr>
            <a:spLocks noGrp="1"/>
          </p:cNvSpPr>
          <p:nvPr>
            <p:ph idx="1"/>
          </p:nvPr>
        </p:nvSpPr>
        <p:spPr>
          <a:xfrm>
            <a:off x="457200" y="1412776"/>
            <a:ext cx="8229600" cy="5445224"/>
          </a:xfrm>
        </p:spPr>
        <p:txBody>
          <a:bodyPr>
            <a:normAutofit fontScale="92500" lnSpcReduction="10000"/>
          </a:bodyPr>
          <a:lstStyle/>
          <a:p>
            <a:pPr marL="0" indent="0">
              <a:buNone/>
            </a:pPr>
            <a:r>
              <a:rPr lang="he-IL" dirty="0" smtClean="0">
                <a:latin typeface="Yoav" pitchFamily="2" charset="-79"/>
                <a:cs typeface="Yoav" pitchFamily="2" charset="-79"/>
              </a:rPr>
              <a:t>אף </a:t>
            </a:r>
            <a:r>
              <a:rPr lang="he-IL" dirty="0">
                <a:latin typeface="Yoav" pitchFamily="2" charset="-79"/>
                <a:cs typeface="Yoav" pitchFamily="2" charset="-79"/>
              </a:rPr>
              <a:t>על פי שהתשובה מכפרת על הכל ועצמו של יום הכפורים מכפר, יש עבירות שהן מתכפרים לשעתן ויש עבירות שאין מתכפרים אלא לאחר זמן, </a:t>
            </a:r>
            <a:r>
              <a:rPr lang="he-IL" dirty="0" smtClean="0">
                <a:latin typeface="Yoav" pitchFamily="2" charset="-79"/>
                <a:cs typeface="Yoav" pitchFamily="2" charset="-79"/>
              </a:rPr>
              <a:t>כיצד... עבר </a:t>
            </a:r>
            <a:r>
              <a:rPr lang="he-IL" dirty="0">
                <a:latin typeface="Yoav" pitchFamily="2" charset="-79"/>
                <a:cs typeface="Yoav" pitchFamily="2" charset="-79"/>
              </a:rPr>
              <a:t>על כריתות ומיתות בית דין ועשה תשובה, תשובה ויום הכפורים </a:t>
            </a:r>
            <a:r>
              <a:rPr lang="he-IL" dirty="0" err="1">
                <a:latin typeface="Yoav" pitchFamily="2" charset="-79"/>
                <a:cs typeface="Yoav" pitchFamily="2" charset="-79"/>
              </a:rPr>
              <a:t>תולין</a:t>
            </a:r>
            <a:r>
              <a:rPr lang="he-IL" dirty="0">
                <a:latin typeface="Yoav" pitchFamily="2" charset="-79"/>
                <a:cs typeface="Yoav" pitchFamily="2" charset="-79"/>
              </a:rPr>
              <a:t> </a:t>
            </a:r>
            <a:r>
              <a:rPr lang="he-IL" dirty="0" err="1">
                <a:latin typeface="Yoav" pitchFamily="2" charset="-79"/>
                <a:cs typeface="Yoav" pitchFamily="2" charset="-79"/>
              </a:rPr>
              <a:t>ויסורין</a:t>
            </a:r>
            <a:r>
              <a:rPr lang="he-IL" dirty="0">
                <a:latin typeface="Yoav" pitchFamily="2" charset="-79"/>
                <a:cs typeface="Yoav" pitchFamily="2" charset="-79"/>
              </a:rPr>
              <a:t> </a:t>
            </a:r>
            <a:r>
              <a:rPr lang="he-IL" dirty="0" err="1">
                <a:latin typeface="Yoav" pitchFamily="2" charset="-79"/>
                <a:cs typeface="Yoav" pitchFamily="2" charset="-79"/>
              </a:rPr>
              <a:t>הבאין</a:t>
            </a:r>
            <a:r>
              <a:rPr lang="he-IL" dirty="0">
                <a:latin typeface="Yoav" pitchFamily="2" charset="-79"/>
                <a:cs typeface="Yoav" pitchFamily="2" charset="-79"/>
              </a:rPr>
              <a:t> עליו </a:t>
            </a:r>
            <a:r>
              <a:rPr lang="he-IL" dirty="0" err="1">
                <a:latin typeface="Yoav" pitchFamily="2" charset="-79"/>
                <a:cs typeface="Yoav" pitchFamily="2" charset="-79"/>
              </a:rPr>
              <a:t>גומרין</a:t>
            </a:r>
            <a:r>
              <a:rPr lang="he-IL" dirty="0">
                <a:latin typeface="Yoav" pitchFamily="2" charset="-79"/>
                <a:cs typeface="Yoav" pitchFamily="2" charset="-79"/>
              </a:rPr>
              <a:t> לו הכפרה, ולעולם אין מתכפר לו כפרה גמורה עד שיבואו עליו </a:t>
            </a:r>
            <a:r>
              <a:rPr lang="he-IL" dirty="0" err="1">
                <a:latin typeface="Yoav" pitchFamily="2" charset="-79"/>
                <a:cs typeface="Yoav" pitchFamily="2" charset="-79"/>
              </a:rPr>
              <a:t>יסורין</a:t>
            </a:r>
            <a:r>
              <a:rPr lang="he-IL" dirty="0">
                <a:latin typeface="Yoav" pitchFamily="2" charset="-79"/>
                <a:cs typeface="Yoav" pitchFamily="2" charset="-79"/>
              </a:rPr>
              <a:t> ובאלו נאמר </a:t>
            </a:r>
            <a:r>
              <a:rPr lang="he-IL" b="1" dirty="0">
                <a:solidFill>
                  <a:srgbClr val="FF0000"/>
                </a:solidFill>
                <a:latin typeface="Yoav" pitchFamily="2" charset="-79"/>
                <a:cs typeface="Yoav" pitchFamily="2" charset="-79"/>
              </a:rPr>
              <a:t>ופקדתי בשבט פשעם ובנגעים </a:t>
            </a:r>
            <a:r>
              <a:rPr lang="he-IL" b="1" dirty="0" err="1">
                <a:solidFill>
                  <a:srgbClr val="FF0000"/>
                </a:solidFill>
                <a:latin typeface="Yoav" pitchFamily="2" charset="-79"/>
                <a:cs typeface="Yoav" pitchFamily="2" charset="-79"/>
              </a:rPr>
              <a:t>עונם</a:t>
            </a:r>
            <a:r>
              <a:rPr lang="he-IL" b="1" dirty="0">
                <a:solidFill>
                  <a:srgbClr val="FF0000"/>
                </a:solidFill>
                <a:latin typeface="Yoav" pitchFamily="2" charset="-79"/>
                <a:cs typeface="Yoav" pitchFamily="2" charset="-79"/>
              </a:rPr>
              <a:t>, </a:t>
            </a:r>
            <a:r>
              <a:rPr lang="he-IL" dirty="0">
                <a:latin typeface="Yoav" pitchFamily="2" charset="-79"/>
                <a:cs typeface="Yoav" pitchFamily="2" charset="-79"/>
              </a:rPr>
              <a:t>במה דברים אמורים </a:t>
            </a:r>
            <a:r>
              <a:rPr lang="he-IL" dirty="0" err="1">
                <a:latin typeface="Yoav" pitchFamily="2" charset="-79"/>
                <a:cs typeface="Yoav" pitchFamily="2" charset="-79"/>
              </a:rPr>
              <a:t>בשלא</a:t>
            </a:r>
            <a:r>
              <a:rPr lang="he-IL" dirty="0">
                <a:latin typeface="Yoav" pitchFamily="2" charset="-79"/>
                <a:cs typeface="Yoav" pitchFamily="2" charset="-79"/>
              </a:rPr>
              <a:t> חילל את השם בשעה שעבר אבל המחלל את השם אע"פ שעשה תשובה והגיע יום הכפורים והוא עומד בתשובתו ובאו עליו </a:t>
            </a:r>
            <a:r>
              <a:rPr lang="he-IL" dirty="0" err="1">
                <a:latin typeface="Yoav" pitchFamily="2" charset="-79"/>
                <a:cs typeface="Yoav" pitchFamily="2" charset="-79"/>
              </a:rPr>
              <a:t>יסורין</a:t>
            </a:r>
            <a:r>
              <a:rPr lang="he-IL" dirty="0">
                <a:latin typeface="Yoav" pitchFamily="2" charset="-79"/>
                <a:cs typeface="Yoav" pitchFamily="2" charset="-79"/>
              </a:rPr>
              <a:t> אינו מתכפר לו כפרה גמורה עד שימות, אלא תשובה יום הכפורים </a:t>
            </a:r>
            <a:r>
              <a:rPr lang="he-IL" dirty="0" err="1">
                <a:latin typeface="Yoav" pitchFamily="2" charset="-79"/>
                <a:cs typeface="Yoav" pitchFamily="2" charset="-79"/>
              </a:rPr>
              <a:t>ויסורין</a:t>
            </a:r>
            <a:r>
              <a:rPr lang="he-IL" dirty="0">
                <a:latin typeface="Yoav" pitchFamily="2" charset="-79"/>
                <a:cs typeface="Yoav" pitchFamily="2" charset="-79"/>
              </a:rPr>
              <a:t> שלשתן </a:t>
            </a:r>
            <a:r>
              <a:rPr lang="he-IL" dirty="0" err="1">
                <a:latin typeface="Yoav" pitchFamily="2" charset="-79"/>
                <a:cs typeface="Yoav" pitchFamily="2" charset="-79"/>
              </a:rPr>
              <a:t>תולין</a:t>
            </a:r>
            <a:r>
              <a:rPr lang="he-IL" dirty="0">
                <a:latin typeface="Yoav" pitchFamily="2" charset="-79"/>
                <a:cs typeface="Yoav" pitchFamily="2" charset="-79"/>
              </a:rPr>
              <a:t> ומיתה מכפרת שנאמר ונגלה באזני ה' צבאות אם יכופר </a:t>
            </a:r>
            <a:r>
              <a:rPr lang="he-IL" dirty="0" err="1">
                <a:latin typeface="Yoav" pitchFamily="2" charset="-79"/>
                <a:cs typeface="Yoav" pitchFamily="2" charset="-79"/>
              </a:rPr>
              <a:t>העון</a:t>
            </a:r>
            <a:r>
              <a:rPr lang="he-IL" dirty="0">
                <a:latin typeface="Yoav" pitchFamily="2" charset="-79"/>
                <a:cs typeface="Yoav" pitchFamily="2" charset="-79"/>
              </a:rPr>
              <a:t> הזה לכם עד </a:t>
            </a:r>
            <a:r>
              <a:rPr lang="he-IL" dirty="0" err="1">
                <a:latin typeface="Yoav" pitchFamily="2" charset="-79"/>
                <a:cs typeface="Yoav" pitchFamily="2" charset="-79"/>
              </a:rPr>
              <a:t>תמותון</a:t>
            </a:r>
            <a:r>
              <a:rPr lang="he-IL" dirty="0">
                <a:latin typeface="Yoav" pitchFamily="2" charset="-79"/>
                <a:cs typeface="Yoav" pitchFamily="2" charset="-79"/>
              </a:rPr>
              <a:t>. </a:t>
            </a:r>
            <a:endParaRPr lang="he-IL" dirty="0" smtClean="0">
              <a:latin typeface="Yoav" pitchFamily="2" charset="-79"/>
              <a:cs typeface="Yoav" pitchFamily="2" charset="-79"/>
            </a:endParaRPr>
          </a:p>
          <a:p>
            <a:pPr marL="0" indent="0" algn="l">
              <a:buNone/>
            </a:pPr>
            <a:r>
              <a:rPr lang="he-IL" sz="2100" dirty="0" smtClean="0">
                <a:latin typeface="Yoav" pitchFamily="2" charset="-79"/>
                <a:cs typeface="Yoav" pitchFamily="2" charset="-79"/>
              </a:rPr>
              <a:t>רמב"ם </a:t>
            </a:r>
            <a:r>
              <a:rPr lang="he-IL" sz="2100" dirty="0">
                <a:latin typeface="Yoav" pitchFamily="2" charset="-79"/>
                <a:cs typeface="Yoav" pitchFamily="2" charset="-79"/>
              </a:rPr>
              <a:t>הלכות תשובה פרק א </a:t>
            </a:r>
            <a:r>
              <a:rPr lang="he-IL" sz="2100" dirty="0" smtClean="0">
                <a:latin typeface="Yoav" pitchFamily="2" charset="-79"/>
                <a:cs typeface="Yoav" pitchFamily="2" charset="-79"/>
              </a:rPr>
              <a:t>הלכה </a:t>
            </a:r>
            <a:r>
              <a:rPr lang="he-IL" sz="2100" dirty="0">
                <a:latin typeface="Yoav" pitchFamily="2" charset="-79"/>
                <a:cs typeface="Yoav" pitchFamily="2" charset="-79"/>
              </a:rPr>
              <a:t>ד</a:t>
            </a:r>
          </a:p>
          <a:p>
            <a:pPr marL="0" indent="0">
              <a:buNone/>
            </a:pPr>
            <a:endParaRPr lang="he-IL" dirty="0"/>
          </a:p>
        </p:txBody>
      </p:sp>
      <p:sp>
        <p:nvSpPr>
          <p:cNvPr id="4" name="מציין מיקום של מספר שקופית 3"/>
          <p:cNvSpPr>
            <a:spLocks noGrp="1"/>
          </p:cNvSpPr>
          <p:nvPr>
            <p:ph type="sldNum" sz="quarter" idx="12"/>
          </p:nvPr>
        </p:nvSpPr>
        <p:spPr/>
        <p:txBody>
          <a:bodyPr/>
          <a:lstStyle/>
          <a:p>
            <a:fld id="{92A2DEB0-95A9-4D0E-8080-FD4FF24BCDF1}" type="slidenum">
              <a:rPr lang="he-IL" smtClean="0"/>
              <a:t>5</a:t>
            </a:fld>
            <a:endParaRPr lang="he-IL"/>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95313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4"/>
          <p:cNvSpPr>
            <a:spLocks noGrp="1"/>
          </p:cNvSpPr>
          <p:nvPr>
            <p:ph type="title"/>
          </p:nvPr>
        </p:nvSpPr>
        <p:spPr/>
        <p:txBody>
          <a:bodyPr/>
          <a:lstStyle/>
          <a:p>
            <a:r>
              <a:rPr lang="he-IL" sz="5400" dirty="0">
                <a:solidFill>
                  <a:prstClr val="black"/>
                </a:solidFill>
                <a:latin typeface="Choco" pitchFamily="2" charset="-79"/>
                <a:cs typeface="Choco" pitchFamily="2" charset="-79"/>
              </a:rPr>
              <a:t>ייסורים ובית דוד</a:t>
            </a:r>
            <a:endParaRPr lang="he-IL" dirty="0"/>
          </a:p>
        </p:txBody>
      </p:sp>
      <p:sp>
        <p:nvSpPr>
          <p:cNvPr id="4" name="מציין מיקום של מספר שקופית 3"/>
          <p:cNvSpPr>
            <a:spLocks noGrp="1"/>
          </p:cNvSpPr>
          <p:nvPr>
            <p:ph type="sldNum" sz="quarter" idx="12"/>
          </p:nvPr>
        </p:nvSpPr>
        <p:spPr/>
        <p:txBody>
          <a:bodyPr/>
          <a:lstStyle/>
          <a:p>
            <a:fld id="{92A2DEB0-95A9-4D0E-8080-FD4FF24BCDF1}" type="slidenum">
              <a:rPr lang="he-IL" smtClean="0"/>
              <a:t>50</a:t>
            </a:fld>
            <a:endParaRPr lang="he-IL"/>
          </a:p>
        </p:txBody>
      </p:sp>
      <p:sp>
        <p:nvSpPr>
          <p:cNvPr id="6" name="מלבן 5"/>
          <p:cNvSpPr/>
          <p:nvPr/>
        </p:nvSpPr>
        <p:spPr>
          <a:xfrm>
            <a:off x="491891" y="1484784"/>
            <a:ext cx="8280920" cy="4401205"/>
          </a:xfrm>
          <a:prstGeom prst="rect">
            <a:avLst/>
          </a:prstGeom>
        </p:spPr>
        <p:txBody>
          <a:bodyPr wrap="square">
            <a:spAutoFit/>
          </a:bodyPr>
          <a:lstStyle/>
          <a:p>
            <a:pPr algn="just"/>
            <a:r>
              <a:rPr lang="he-IL" sz="2800" dirty="0" smtClean="0">
                <a:latin typeface="Mevorach" pitchFamily="2" charset="-79"/>
                <a:cs typeface="Mevorach" pitchFamily="2" charset="-79"/>
              </a:rPr>
              <a:t>(</a:t>
            </a:r>
            <a:r>
              <a:rPr lang="he-IL" sz="2800" dirty="0">
                <a:latin typeface="Mevorach" pitchFamily="2" charset="-79"/>
                <a:cs typeface="Mevorach" pitchFamily="2" charset="-79"/>
              </a:rPr>
              <a:t>מד) אַף תָּשִׁיב צוּר חַרְבּוֹ וְלֹא </a:t>
            </a:r>
            <a:r>
              <a:rPr lang="he-IL" sz="2800" dirty="0" err="1">
                <a:latin typeface="Mevorach" pitchFamily="2" charset="-79"/>
                <a:cs typeface="Mevorach" pitchFamily="2" charset="-79"/>
              </a:rPr>
              <a:t>הֲקֵימֹתו</a:t>
            </a:r>
            <a:r>
              <a:rPr lang="he-IL" sz="2800" dirty="0">
                <a:latin typeface="Mevorach" pitchFamily="2" charset="-79"/>
                <a:cs typeface="Mevorach" pitchFamily="2" charset="-79"/>
              </a:rPr>
              <a:t>ֹ בַּמִּלְחָמָה</a:t>
            </a:r>
            <a:r>
              <a:rPr lang="he-IL" sz="2800" dirty="0" smtClean="0">
                <a:latin typeface="Mevorach" pitchFamily="2" charset="-79"/>
                <a:cs typeface="Mevorach" pitchFamily="2" charset="-79"/>
              </a:rPr>
              <a:t>: (</a:t>
            </a:r>
            <a:r>
              <a:rPr lang="he-IL" sz="2800" dirty="0">
                <a:latin typeface="Mevorach" pitchFamily="2" charset="-79"/>
                <a:cs typeface="Mevorach" pitchFamily="2" charset="-79"/>
              </a:rPr>
              <a:t>מה) הִשְׁבַּתָּ מִטְּהָרוֹ וְכִסְאוֹ לָאָרֶץ </a:t>
            </a:r>
            <a:r>
              <a:rPr lang="he-IL" sz="2800" dirty="0" err="1">
                <a:latin typeface="Mevorach" pitchFamily="2" charset="-79"/>
                <a:cs typeface="Mevorach" pitchFamily="2" charset="-79"/>
              </a:rPr>
              <a:t>מִגַּרְתָּה</a:t>
            </a:r>
            <a:r>
              <a:rPr lang="he-IL" sz="2800" dirty="0" smtClean="0">
                <a:latin typeface="Mevorach" pitchFamily="2" charset="-79"/>
                <a:cs typeface="Mevorach" pitchFamily="2" charset="-79"/>
              </a:rPr>
              <a:t>: (</a:t>
            </a:r>
            <a:r>
              <a:rPr lang="he-IL" sz="2800" dirty="0">
                <a:latin typeface="Mevorach" pitchFamily="2" charset="-79"/>
                <a:cs typeface="Mevorach" pitchFamily="2" charset="-79"/>
              </a:rPr>
              <a:t>מו) הִקְצַרְתָּ יְמֵי עֲלוּמָיו הֶעֱטִיתָ עָלָיו בּוּשָׁה סֶלָה</a:t>
            </a:r>
            <a:r>
              <a:rPr lang="he-IL" sz="2800" dirty="0" smtClean="0">
                <a:latin typeface="Mevorach" pitchFamily="2" charset="-79"/>
                <a:cs typeface="Mevorach" pitchFamily="2" charset="-79"/>
              </a:rPr>
              <a:t>: (</a:t>
            </a:r>
            <a:r>
              <a:rPr lang="he-IL" sz="2800" dirty="0" err="1">
                <a:latin typeface="Mevorach" pitchFamily="2" charset="-79"/>
                <a:cs typeface="Mevorach" pitchFamily="2" charset="-79"/>
              </a:rPr>
              <a:t>מז</a:t>
            </a:r>
            <a:r>
              <a:rPr lang="he-IL" sz="2800" dirty="0">
                <a:latin typeface="Mevorach" pitchFamily="2" charset="-79"/>
                <a:cs typeface="Mevorach" pitchFamily="2" charset="-79"/>
              </a:rPr>
              <a:t>) עַד מָה </a:t>
            </a:r>
            <a:r>
              <a:rPr lang="he-IL" sz="2800" dirty="0" err="1">
                <a:latin typeface="Mevorach" pitchFamily="2" charset="-79"/>
                <a:cs typeface="Mevorach" pitchFamily="2" charset="-79"/>
              </a:rPr>
              <a:t>יְקֹוָק</a:t>
            </a:r>
            <a:r>
              <a:rPr lang="he-IL" sz="2800" dirty="0">
                <a:latin typeface="Mevorach" pitchFamily="2" charset="-79"/>
                <a:cs typeface="Mevorach" pitchFamily="2" charset="-79"/>
              </a:rPr>
              <a:t> </a:t>
            </a:r>
            <a:r>
              <a:rPr lang="he-IL" sz="2800" dirty="0" err="1">
                <a:latin typeface="Mevorach" pitchFamily="2" charset="-79"/>
                <a:cs typeface="Mevorach" pitchFamily="2" charset="-79"/>
              </a:rPr>
              <a:t>תִּסָּתֵר</a:t>
            </a:r>
            <a:r>
              <a:rPr lang="he-IL" sz="2800" dirty="0">
                <a:latin typeface="Mevorach" pitchFamily="2" charset="-79"/>
                <a:cs typeface="Mevorach" pitchFamily="2" charset="-79"/>
              </a:rPr>
              <a:t> לָנֶצַח תִּבְעַר כְּמוֹ אֵשׁ חֲמָתֶךָ</a:t>
            </a:r>
            <a:r>
              <a:rPr lang="he-IL" sz="2800" dirty="0" smtClean="0">
                <a:latin typeface="Mevorach" pitchFamily="2" charset="-79"/>
                <a:cs typeface="Mevorach" pitchFamily="2" charset="-79"/>
              </a:rPr>
              <a:t>: (</a:t>
            </a:r>
            <a:r>
              <a:rPr lang="he-IL" sz="2800" dirty="0">
                <a:latin typeface="Mevorach" pitchFamily="2" charset="-79"/>
                <a:cs typeface="Mevorach" pitchFamily="2" charset="-79"/>
              </a:rPr>
              <a:t>מח) זְכָר אֲנִי מֶה חָלֶד עַל מַה </a:t>
            </a:r>
            <a:r>
              <a:rPr lang="he-IL" sz="2800" dirty="0" err="1">
                <a:latin typeface="Mevorach" pitchFamily="2" charset="-79"/>
                <a:cs typeface="Mevorach" pitchFamily="2" charset="-79"/>
              </a:rPr>
              <a:t>שָּׁוְא</a:t>
            </a:r>
            <a:r>
              <a:rPr lang="he-IL" sz="2800" dirty="0">
                <a:latin typeface="Mevorach" pitchFamily="2" charset="-79"/>
                <a:cs typeface="Mevorach" pitchFamily="2" charset="-79"/>
              </a:rPr>
              <a:t> בָּרָאתָ כָל בְּנֵי אָדָם</a:t>
            </a:r>
            <a:r>
              <a:rPr lang="he-IL" sz="2800" dirty="0" smtClean="0">
                <a:latin typeface="Mevorach" pitchFamily="2" charset="-79"/>
                <a:cs typeface="Mevorach" pitchFamily="2" charset="-79"/>
              </a:rPr>
              <a:t>: (</a:t>
            </a:r>
            <a:r>
              <a:rPr lang="he-IL" sz="2800" dirty="0">
                <a:latin typeface="Mevorach" pitchFamily="2" charset="-79"/>
                <a:cs typeface="Mevorach" pitchFamily="2" charset="-79"/>
              </a:rPr>
              <a:t>מט) מִי גֶבֶר </a:t>
            </a:r>
            <a:r>
              <a:rPr lang="he-IL" sz="2800" dirty="0" smtClean="0">
                <a:latin typeface="Mevorach" pitchFamily="2" charset="-79"/>
                <a:cs typeface="Mevorach" pitchFamily="2" charset="-79"/>
              </a:rPr>
              <a:t>יִחיֶה </a:t>
            </a:r>
            <a:r>
              <a:rPr lang="he-IL" sz="2800" dirty="0">
                <a:latin typeface="Mevorach" pitchFamily="2" charset="-79"/>
                <a:cs typeface="Mevorach" pitchFamily="2" charset="-79"/>
              </a:rPr>
              <a:t>וְלֹא יִרְאֶה מָּוֶת יְמַלֵּט נַפְשׁוֹ מִיַּד שְׁאוֹל סֶלָה</a:t>
            </a:r>
            <a:r>
              <a:rPr lang="he-IL" sz="2800" dirty="0" smtClean="0">
                <a:latin typeface="Mevorach" pitchFamily="2" charset="-79"/>
                <a:cs typeface="Mevorach" pitchFamily="2" charset="-79"/>
              </a:rPr>
              <a:t>: (</a:t>
            </a:r>
            <a:r>
              <a:rPr lang="he-IL" sz="2800" dirty="0">
                <a:latin typeface="Mevorach" pitchFamily="2" charset="-79"/>
                <a:cs typeface="Mevorach" pitchFamily="2" charset="-79"/>
              </a:rPr>
              <a:t>נ) אַיֵּה חֲסָדֶיךָ הָרִאשֹׁנִים אֲדֹנָי נִשְׁבַּעְתָּ לְדָוִד בֶּאֱמוּנָתֶךָ</a:t>
            </a:r>
            <a:r>
              <a:rPr lang="he-IL" sz="2800" dirty="0" smtClean="0">
                <a:latin typeface="Mevorach" pitchFamily="2" charset="-79"/>
                <a:cs typeface="Mevorach" pitchFamily="2" charset="-79"/>
              </a:rPr>
              <a:t>: (</a:t>
            </a:r>
            <a:r>
              <a:rPr lang="he-IL" sz="2800" dirty="0">
                <a:latin typeface="Mevorach" pitchFamily="2" charset="-79"/>
                <a:cs typeface="Mevorach" pitchFamily="2" charset="-79"/>
              </a:rPr>
              <a:t>נא) זְכֹר אֲדֹנָי חֶרְפַּת עֲבָדֶיךָ שְׂאֵתִי בְחֵיקִי כָּל רַבִּים עַמִּים</a:t>
            </a:r>
            <a:r>
              <a:rPr lang="he-IL" sz="2800" dirty="0" smtClean="0">
                <a:latin typeface="Mevorach" pitchFamily="2" charset="-79"/>
                <a:cs typeface="Mevorach" pitchFamily="2" charset="-79"/>
              </a:rPr>
              <a:t>: (</a:t>
            </a:r>
            <a:r>
              <a:rPr lang="he-IL" sz="2800" dirty="0">
                <a:latin typeface="Mevorach" pitchFamily="2" charset="-79"/>
                <a:cs typeface="Mevorach" pitchFamily="2" charset="-79"/>
              </a:rPr>
              <a:t>נב) אֲשֶׁר חֵרְפוּ אוֹיְבֶיךָ </a:t>
            </a:r>
            <a:r>
              <a:rPr lang="he-IL" sz="2800" dirty="0" err="1">
                <a:latin typeface="Mevorach" pitchFamily="2" charset="-79"/>
                <a:cs typeface="Mevorach" pitchFamily="2" charset="-79"/>
              </a:rPr>
              <a:t>יְקֹוָק</a:t>
            </a:r>
            <a:r>
              <a:rPr lang="he-IL" sz="2800" dirty="0">
                <a:latin typeface="Mevorach" pitchFamily="2" charset="-79"/>
                <a:cs typeface="Mevorach" pitchFamily="2" charset="-79"/>
              </a:rPr>
              <a:t> אֲשֶׁר חֵרְפוּ עִקְּבוֹת מְשִׁיחֶךָ</a:t>
            </a:r>
            <a:r>
              <a:rPr lang="he-IL" sz="2800" dirty="0" smtClean="0">
                <a:latin typeface="Mevorach" pitchFamily="2" charset="-79"/>
                <a:cs typeface="Mevorach" pitchFamily="2" charset="-79"/>
              </a:rPr>
              <a:t>: (</a:t>
            </a:r>
            <a:r>
              <a:rPr lang="he-IL" sz="2800" dirty="0" err="1">
                <a:latin typeface="Mevorach" pitchFamily="2" charset="-79"/>
                <a:cs typeface="Mevorach" pitchFamily="2" charset="-79"/>
              </a:rPr>
              <a:t>נג</a:t>
            </a:r>
            <a:r>
              <a:rPr lang="he-IL" sz="2800" dirty="0">
                <a:latin typeface="Mevorach" pitchFamily="2" charset="-79"/>
                <a:cs typeface="Mevorach" pitchFamily="2" charset="-79"/>
              </a:rPr>
              <a:t>) בָּרוּךְ </a:t>
            </a:r>
            <a:r>
              <a:rPr lang="he-IL" sz="2800" dirty="0" err="1">
                <a:latin typeface="Mevorach" pitchFamily="2" charset="-79"/>
                <a:cs typeface="Mevorach" pitchFamily="2" charset="-79"/>
              </a:rPr>
              <a:t>יְקֹוָק</a:t>
            </a:r>
            <a:r>
              <a:rPr lang="he-IL" sz="2800" dirty="0">
                <a:latin typeface="Mevorach" pitchFamily="2" charset="-79"/>
                <a:cs typeface="Mevorach" pitchFamily="2" charset="-79"/>
              </a:rPr>
              <a:t> לְעוֹלָם אָמֵן וְאָמֵן:</a:t>
            </a:r>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584024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2"/>
          </p:nvPr>
        </p:nvSpPr>
        <p:spPr/>
        <p:txBody>
          <a:bodyPr/>
          <a:lstStyle/>
          <a:p>
            <a:fld id="{92A2DEB0-95A9-4D0E-8080-FD4FF24BCDF1}" type="slidenum">
              <a:rPr lang="he-IL" smtClean="0"/>
              <a:t>51</a:t>
            </a:fld>
            <a:endParaRPr lang="he-IL"/>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2"/>
          <p:cNvSpPr/>
          <p:nvPr/>
        </p:nvSpPr>
        <p:spPr>
          <a:xfrm>
            <a:off x="224779" y="116632"/>
            <a:ext cx="8739709" cy="6801862"/>
          </a:xfrm>
          <a:prstGeom prst="rect">
            <a:avLst/>
          </a:prstGeom>
        </p:spPr>
        <p:txBody>
          <a:bodyPr wrap="square">
            <a:spAutoFit/>
          </a:bodyPr>
          <a:lstStyle/>
          <a:p>
            <a:pPr algn="ctr">
              <a:defRPr/>
            </a:pPr>
            <a:r>
              <a:rPr lang="he-IL" sz="3600" dirty="0">
                <a:solidFill>
                  <a:srgbClr val="FF0000"/>
                </a:solidFill>
                <a:latin typeface="Akitza" pitchFamily="2" charset="-79"/>
                <a:cs typeface="Akitza" pitchFamily="2" charset="-79"/>
              </a:rPr>
              <a:t>נספח:</a:t>
            </a:r>
          </a:p>
          <a:p>
            <a:pPr algn="ctr">
              <a:defRPr/>
            </a:pPr>
            <a:r>
              <a:rPr lang="he-IL" sz="3600" dirty="0">
                <a:solidFill>
                  <a:srgbClr val="FF0000"/>
                </a:solidFill>
                <a:latin typeface="Akitza" pitchFamily="2" charset="-79"/>
                <a:cs typeface="Akitza" pitchFamily="2" charset="-79"/>
              </a:rPr>
              <a:t>רקע </a:t>
            </a:r>
            <a:r>
              <a:rPr lang="he-IL" sz="3600" dirty="0" smtClean="0">
                <a:solidFill>
                  <a:srgbClr val="FF0000"/>
                </a:solidFill>
                <a:latin typeface="Akitza" pitchFamily="2" charset="-79"/>
                <a:cs typeface="Akitza" pitchFamily="2" charset="-79"/>
              </a:rPr>
              <a:t>מדיני-היסטורי על </a:t>
            </a:r>
            <a:r>
              <a:rPr lang="he-IL" sz="3600" dirty="0">
                <a:solidFill>
                  <a:srgbClr val="FF0000"/>
                </a:solidFill>
                <a:latin typeface="Akitza" pitchFamily="2" charset="-79"/>
                <a:cs typeface="Akitza" pitchFamily="2" charset="-79"/>
              </a:rPr>
              <a:t>קבלת הדין של רחבעם</a:t>
            </a:r>
          </a:p>
          <a:p>
            <a:pPr algn="just">
              <a:defRPr/>
            </a:pPr>
            <a:r>
              <a:rPr lang="he-IL" sz="2800" dirty="0">
                <a:cs typeface="Latet" pitchFamily="2" charset="-79"/>
              </a:rPr>
              <a:t>לאחר מות שלמה, מצרים מעוניינת לתפוס את מקומו ועולה על רחבעם למלחמה מתוך ציפייה לשיתוף פעולה עם בעל בריתם- ירבעם, כאשר התכנית הכללית היא כיבוש יהודה ע"י ישראל והפיכתה </a:t>
            </a:r>
            <a:r>
              <a:rPr lang="he-IL" sz="2800" dirty="0" err="1">
                <a:cs typeface="Latet" pitchFamily="2" charset="-79"/>
              </a:rPr>
              <a:t>לווסאלית</a:t>
            </a:r>
            <a:r>
              <a:rPr lang="he-IL" sz="2800" dirty="0">
                <a:cs typeface="Latet" pitchFamily="2" charset="-79"/>
              </a:rPr>
              <a:t> מצרית, בשליטת ירבעם: </a:t>
            </a:r>
            <a:r>
              <a:rPr lang="he-IL" sz="2800" dirty="0">
                <a:solidFill>
                  <a:srgbClr val="00B050"/>
                </a:solidFill>
                <a:cs typeface="Latet" pitchFamily="2" charset="-79"/>
              </a:rPr>
              <a:t>גורם משמעותי ביציאה למסע ובהצלחתו הוא מצבם הרוחני של יהודה.</a:t>
            </a:r>
          </a:p>
          <a:p>
            <a:pPr algn="just">
              <a:defRPr/>
            </a:pPr>
            <a:r>
              <a:rPr lang="he-IL" sz="2800" dirty="0">
                <a:cs typeface="Latet" pitchFamily="2" charset="-79"/>
              </a:rPr>
              <a:t>שוחד כבד מצד יהודה מונע את כיבוש ירושלים בידי המצרים: </a:t>
            </a:r>
            <a:r>
              <a:rPr lang="he-IL" sz="2800" dirty="0">
                <a:solidFill>
                  <a:srgbClr val="00B050"/>
                </a:solidFill>
                <a:cs typeface="Latet" pitchFamily="2" charset="-79"/>
              </a:rPr>
              <a:t>כניעתם של יהודה לדבר ה' באה לידי ביטוי גם בכניעה מעשית לפני </a:t>
            </a:r>
            <a:r>
              <a:rPr lang="he-IL" sz="2800" dirty="0" err="1">
                <a:solidFill>
                  <a:srgbClr val="00B050"/>
                </a:solidFill>
                <a:cs typeface="Latet" pitchFamily="2" charset="-79"/>
              </a:rPr>
              <a:t>שישק</a:t>
            </a:r>
            <a:r>
              <a:rPr lang="he-IL" sz="2800" dirty="0">
                <a:solidFill>
                  <a:srgbClr val="00B050"/>
                </a:solidFill>
                <a:cs typeface="Latet" pitchFamily="2" charset="-79"/>
              </a:rPr>
              <a:t>, והיא שמנעה את כיבוש ירושלים.</a:t>
            </a:r>
          </a:p>
          <a:p>
            <a:pPr algn="just">
              <a:defRPr/>
            </a:pPr>
            <a:r>
              <a:rPr lang="he-IL" sz="2800" dirty="0">
                <a:cs typeface="Latet" pitchFamily="2" charset="-79"/>
              </a:rPr>
              <a:t>אי הצטרפותו של ירבעם למסע, הביא למסע עונשים בממלכת ישראל: </a:t>
            </a:r>
            <a:r>
              <a:rPr lang="he-IL" sz="2800" dirty="0">
                <a:solidFill>
                  <a:srgbClr val="00B050"/>
                </a:solidFill>
                <a:cs typeface="Latet" pitchFamily="2" charset="-79"/>
              </a:rPr>
              <a:t>שמיעת יהודה בקול ה' והימנעותם מיציאה למלחמה על ישראל, הביאה לשביתת נשק בין יהודה לישראל, ולכן ישראל נמנעו מהצטרפות אל </a:t>
            </a:r>
            <a:r>
              <a:rPr lang="he-IL" sz="2800" dirty="0" err="1">
                <a:solidFill>
                  <a:srgbClr val="00B050"/>
                </a:solidFill>
                <a:cs typeface="Latet" pitchFamily="2" charset="-79"/>
              </a:rPr>
              <a:t>שישק</a:t>
            </a:r>
            <a:r>
              <a:rPr lang="he-IL" sz="2800" dirty="0">
                <a:solidFill>
                  <a:srgbClr val="00B050"/>
                </a:solidFill>
                <a:cs typeface="Latet" pitchFamily="2" charset="-79"/>
              </a:rPr>
              <a:t>. דבר זה הביא להצלת יהודה ולהסטת מסע </a:t>
            </a:r>
            <a:r>
              <a:rPr lang="he-IL" sz="2800" dirty="0" err="1">
                <a:solidFill>
                  <a:srgbClr val="00B050"/>
                </a:solidFill>
                <a:cs typeface="Latet" pitchFamily="2" charset="-79"/>
              </a:rPr>
              <a:t>שישק</a:t>
            </a:r>
            <a:r>
              <a:rPr lang="he-IL" sz="2800" dirty="0">
                <a:solidFill>
                  <a:srgbClr val="00B050"/>
                </a:solidFill>
                <a:cs typeface="Latet" pitchFamily="2" charset="-79"/>
              </a:rPr>
              <a:t> מיהודה לישראל</a:t>
            </a:r>
            <a:r>
              <a:rPr lang="he-IL" dirty="0">
                <a:solidFill>
                  <a:srgbClr val="00B050"/>
                </a:solidFill>
                <a:cs typeface="Latet" pitchFamily="2" charset="-79"/>
              </a:rPr>
              <a:t>.</a:t>
            </a:r>
          </a:p>
        </p:txBody>
      </p:sp>
    </p:spTree>
    <p:extLst>
      <p:ext uri="{BB962C8B-B14F-4D97-AF65-F5344CB8AC3E}">
        <p14:creationId xmlns:p14="http://schemas.microsoft.com/office/powerpoint/2010/main" val="11858009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5400" dirty="0">
                <a:solidFill>
                  <a:prstClr val="black"/>
                </a:solidFill>
                <a:latin typeface="Choco" pitchFamily="2" charset="-79"/>
                <a:cs typeface="Choco" pitchFamily="2" charset="-79"/>
              </a:rPr>
              <a:t>מטרת הייסורים</a:t>
            </a:r>
          </a:p>
        </p:txBody>
      </p:sp>
      <p:sp>
        <p:nvSpPr>
          <p:cNvPr id="3" name="מציין מיקום תוכן 2"/>
          <p:cNvSpPr>
            <a:spLocks noGrp="1"/>
          </p:cNvSpPr>
          <p:nvPr>
            <p:ph idx="1"/>
          </p:nvPr>
        </p:nvSpPr>
        <p:spPr>
          <a:xfrm>
            <a:off x="899592" y="1600200"/>
            <a:ext cx="7272808" cy="4525963"/>
          </a:xfrm>
        </p:spPr>
        <p:txBody>
          <a:bodyPr/>
          <a:lstStyle/>
          <a:p>
            <a:pPr marL="0" indent="0" algn="ctr">
              <a:lnSpc>
                <a:spcPct val="150000"/>
              </a:lnSpc>
              <a:buNone/>
            </a:pPr>
            <a:r>
              <a:rPr lang="he-IL" dirty="0">
                <a:latin typeface="Times New Roman"/>
                <a:ea typeface="Times New Roman"/>
                <a:cs typeface="Yoav"/>
              </a:rPr>
              <a:t>"אמנם, מדת הרחמים היא הנותנת הפך השלשה דברים שזכרנו: </a:t>
            </a:r>
            <a:r>
              <a:rPr lang="he-IL" dirty="0" err="1">
                <a:latin typeface="Times New Roman"/>
                <a:ea typeface="Times New Roman"/>
                <a:cs typeface="Yoav"/>
              </a:rPr>
              <a:t>דהינו</a:t>
            </a:r>
            <a:r>
              <a:rPr lang="he-IL" dirty="0">
                <a:latin typeface="Times New Roman"/>
                <a:ea typeface="Times New Roman"/>
                <a:cs typeface="Yoav"/>
              </a:rPr>
              <a:t>, </a:t>
            </a:r>
            <a:r>
              <a:rPr lang="he-IL" dirty="0" err="1">
                <a:latin typeface="Times New Roman"/>
                <a:ea typeface="Times New Roman"/>
                <a:cs typeface="Yoav"/>
              </a:rPr>
              <a:t>שיתן</a:t>
            </a:r>
            <a:r>
              <a:rPr lang="he-IL" dirty="0">
                <a:latin typeface="Times New Roman"/>
                <a:ea typeface="Times New Roman"/>
                <a:cs typeface="Yoav"/>
              </a:rPr>
              <a:t> זמן לחוטא ולא יכחד מן הארץ מיד כשחטא, ושהעונש עצמו לא יהיה עד לכלה, ושהתשובה </a:t>
            </a:r>
            <a:r>
              <a:rPr lang="he-IL" dirty="0" err="1">
                <a:latin typeface="Times New Roman"/>
                <a:ea typeface="Times New Roman"/>
                <a:cs typeface="Yoav"/>
              </a:rPr>
              <a:t>תנתן</a:t>
            </a:r>
            <a:r>
              <a:rPr lang="he-IL" dirty="0">
                <a:latin typeface="Times New Roman"/>
                <a:ea typeface="Times New Roman"/>
                <a:cs typeface="Yoav"/>
              </a:rPr>
              <a:t> לחוטאים בחסד גמור, שתחשב עקירת הרצון כעקירת המעשה..."</a:t>
            </a:r>
            <a:endParaRPr lang="en-US" sz="2800" dirty="0">
              <a:latin typeface="Times New Roman"/>
              <a:ea typeface="Calibri"/>
              <a:cs typeface="David"/>
            </a:endParaRPr>
          </a:p>
          <a:p>
            <a:pPr marL="0" indent="0" algn="ctr">
              <a:lnSpc>
                <a:spcPct val="150000"/>
              </a:lnSpc>
              <a:buNone/>
            </a:pPr>
            <a:r>
              <a:rPr lang="he-IL" sz="1800" dirty="0">
                <a:latin typeface="Times New Roman"/>
                <a:ea typeface="Times New Roman"/>
                <a:cs typeface="Yoav"/>
              </a:rPr>
              <a:t>ספר מסילת ישרים פרק ד' </a:t>
            </a:r>
            <a:endParaRPr lang="en-US" sz="1800" dirty="0">
              <a:latin typeface="Times New Roman"/>
              <a:ea typeface="Calibri"/>
              <a:cs typeface="David"/>
            </a:endParaRPr>
          </a:p>
          <a:p>
            <a:pPr marL="0" indent="0">
              <a:buNone/>
            </a:pPr>
            <a:endParaRPr lang="he-IL" dirty="0"/>
          </a:p>
        </p:txBody>
      </p:sp>
      <p:sp>
        <p:nvSpPr>
          <p:cNvPr id="4" name="מציין מיקום של מספר שקופית 3"/>
          <p:cNvSpPr>
            <a:spLocks noGrp="1"/>
          </p:cNvSpPr>
          <p:nvPr>
            <p:ph type="sldNum" sz="quarter" idx="12"/>
          </p:nvPr>
        </p:nvSpPr>
        <p:spPr/>
        <p:txBody>
          <a:bodyPr/>
          <a:lstStyle/>
          <a:p>
            <a:fld id="{92A2DEB0-95A9-4D0E-8080-FD4FF24BCDF1}" type="slidenum">
              <a:rPr lang="he-IL" smtClean="0"/>
              <a:t>6</a:t>
            </a:fld>
            <a:endParaRPr lang="he-IL"/>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3886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z="5400" dirty="0">
                <a:solidFill>
                  <a:prstClr val="black"/>
                </a:solidFill>
                <a:latin typeface="Choco" pitchFamily="2" charset="-79"/>
                <a:cs typeface="Choco" pitchFamily="2" charset="-79"/>
              </a:rPr>
              <a:t>ייסורים ובית דוד</a:t>
            </a:r>
            <a:endParaRPr lang="he-IL" dirty="0"/>
          </a:p>
        </p:txBody>
      </p:sp>
      <p:sp>
        <p:nvSpPr>
          <p:cNvPr id="3" name="מציין מיקום תוכן 2"/>
          <p:cNvSpPr>
            <a:spLocks noGrp="1"/>
          </p:cNvSpPr>
          <p:nvPr>
            <p:ph idx="1"/>
          </p:nvPr>
        </p:nvSpPr>
        <p:spPr>
          <a:xfrm>
            <a:off x="224779" y="1340768"/>
            <a:ext cx="8667701" cy="5517232"/>
          </a:xfrm>
        </p:spPr>
        <p:txBody>
          <a:bodyPr>
            <a:normAutofit/>
          </a:bodyPr>
          <a:lstStyle/>
          <a:p>
            <a:pPr marL="0" indent="0" algn="ctr">
              <a:buNone/>
            </a:pPr>
            <a:r>
              <a:rPr lang="he-IL" dirty="0" smtClean="0">
                <a:latin typeface="Yoav" pitchFamily="2" charset="-79"/>
                <a:cs typeface="Yoav" pitchFamily="2" charset="-79"/>
              </a:rPr>
              <a:t>סידרן </a:t>
            </a:r>
            <a:r>
              <a:rPr lang="he-IL" dirty="0">
                <a:latin typeface="Yoav" pitchFamily="2" charset="-79"/>
                <a:cs typeface="Yoav" pitchFamily="2" charset="-79"/>
              </a:rPr>
              <a:t>של כתובים: רות וספר תהלים, ואיוב ומשלי, קהלת, שיר השירים וקינות, דניאל ומגילת אסתר, עזרא ודברי הימים. ולמ"ד: איוב בימי משה היה, </a:t>
            </a:r>
            <a:r>
              <a:rPr lang="he-IL" dirty="0" err="1">
                <a:latin typeface="Yoav" pitchFamily="2" charset="-79"/>
                <a:cs typeface="Yoav" pitchFamily="2" charset="-79"/>
              </a:rPr>
              <a:t>ליקדמיה</a:t>
            </a:r>
            <a:r>
              <a:rPr lang="he-IL" dirty="0">
                <a:latin typeface="Yoav" pitchFamily="2" charset="-79"/>
                <a:cs typeface="Yoav" pitchFamily="2" charset="-79"/>
              </a:rPr>
              <a:t> לאיוב ברישא! אתחולי </a:t>
            </a:r>
            <a:r>
              <a:rPr lang="he-IL" dirty="0" err="1">
                <a:latin typeface="Yoav" pitchFamily="2" charset="-79"/>
                <a:cs typeface="Yoav" pitchFamily="2" charset="-79"/>
              </a:rPr>
              <a:t>בפורענותא</a:t>
            </a:r>
            <a:r>
              <a:rPr lang="he-IL" dirty="0">
                <a:latin typeface="Yoav" pitchFamily="2" charset="-79"/>
                <a:cs typeface="Yoav" pitchFamily="2" charset="-79"/>
              </a:rPr>
              <a:t> לא </a:t>
            </a:r>
            <a:r>
              <a:rPr lang="he-IL" dirty="0" err="1">
                <a:latin typeface="Yoav" pitchFamily="2" charset="-79"/>
                <a:cs typeface="Yoav" pitchFamily="2" charset="-79"/>
              </a:rPr>
              <a:t>מתחלינן</a:t>
            </a:r>
            <a:r>
              <a:rPr lang="he-IL" dirty="0">
                <a:latin typeface="Yoav" pitchFamily="2" charset="-79"/>
                <a:cs typeface="Yoav" pitchFamily="2" charset="-79"/>
              </a:rPr>
              <a:t>. רות </a:t>
            </a:r>
            <a:r>
              <a:rPr lang="he-IL" dirty="0" err="1">
                <a:latin typeface="Yoav" pitchFamily="2" charset="-79"/>
                <a:cs typeface="Yoav" pitchFamily="2" charset="-79"/>
              </a:rPr>
              <a:t>נמי</a:t>
            </a:r>
            <a:r>
              <a:rPr lang="he-IL" dirty="0">
                <a:latin typeface="Yoav" pitchFamily="2" charset="-79"/>
                <a:cs typeface="Yoav" pitchFamily="2" charset="-79"/>
              </a:rPr>
              <a:t> פורענות היא! פורענות דאית ליה אחרית; </a:t>
            </a:r>
            <a:r>
              <a:rPr lang="he-IL" dirty="0" err="1">
                <a:latin typeface="Yoav" pitchFamily="2" charset="-79"/>
                <a:cs typeface="Yoav" pitchFamily="2" charset="-79"/>
              </a:rPr>
              <a:t>דאמר</a:t>
            </a:r>
            <a:r>
              <a:rPr lang="he-IL" dirty="0">
                <a:latin typeface="Yoav" pitchFamily="2" charset="-79"/>
                <a:cs typeface="Yoav" pitchFamily="2" charset="-79"/>
              </a:rPr>
              <a:t> רבי יוחנן: למה נקרא שמה רות? שיצא ממנה דוד </a:t>
            </a:r>
            <a:r>
              <a:rPr lang="he-IL" dirty="0" err="1">
                <a:latin typeface="Yoav" pitchFamily="2" charset="-79"/>
                <a:cs typeface="Yoav" pitchFamily="2" charset="-79"/>
              </a:rPr>
              <a:t>שריוהו</a:t>
            </a:r>
            <a:r>
              <a:rPr lang="he-IL" dirty="0">
                <a:latin typeface="Yoav" pitchFamily="2" charset="-79"/>
                <a:cs typeface="Yoav" pitchFamily="2" charset="-79"/>
              </a:rPr>
              <a:t> להקב"ה בשירות </a:t>
            </a:r>
            <a:r>
              <a:rPr lang="he-IL" dirty="0" err="1">
                <a:latin typeface="Yoav" pitchFamily="2" charset="-79"/>
                <a:cs typeface="Yoav" pitchFamily="2" charset="-79"/>
              </a:rPr>
              <a:t>ותושבחות</a:t>
            </a:r>
            <a:r>
              <a:rPr lang="he-IL" dirty="0">
                <a:latin typeface="Yoav" pitchFamily="2" charset="-79"/>
                <a:cs typeface="Yoav" pitchFamily="2" charset="-79"/>
              </a:rPr>
              <a:t>. </a:t>
            </a:r>
            <a:endParaRPr lang="he-IL" dirty="0" smtClean="0">
              <a:latin typeface="Yoav" pitchFamily="2" charset="-79"/>
              <a:cs typeface="Yoav" pitchFamily="2" charset="-79"/>
            </a:endParaRPr>
          </a:p>
          <a:p>
            <a:pPr marL="0" indent="0" algn="ctr">
              <a:buNone/>
            </a:pPr>
            <a:r>
              <a:rPr lang="he-IL" sz="1800" dirty="0">
                <a:latin typeface="Yoav" pitchFamily="2" charset="-79"/>
                <a:cs typeface="Yoav" pitchFamily="2" charset="-79"/>
              </a:rPr>
              <a:t>תלמוד בבלי מסכת בבא </a:t>
            </a:r>
            <a:r>
              <a:rPr lang="he-IL" sz="1800" dirty="0" err="1">
                <a:latin typeface="Yoav" pitchFamily="2" charset="-79"/>
                <a:cs typeface="Yoav" pitchFamily="2" charset="-79"/>
              </a:rPr>
              <a:t>בתרא</a:t>
            </a:r>
            <a:r>
              <a:rPr lang="he-IL" sz="1800" dirty="0">
                <a:latin typeface="Yoav" pitchFamily="2" charset="-79"/>
                <a:cs typeface="Yoav" pitchFamily="2" charset="-79"/>
              </a:rPr>
              <a:t> דף יד עמוד ב </a:t>
            </a:r>
            <a:endParaRPr lang="he-IL" sz="1800" dirty="0" smtClean="0">
              <a:latin typeface="Yoav" pitchFamily="2" charset="-79"/>
              <a:cs typeface="Yoav" pitchFamily="2" charset="-79"/>
            </a:endParaRPr>
          </a:p>
          <a:p>
            <a:pPr marL="0" indent="0" algn="ctr">
              <a:buNone/>
            </a:pPr>
            <a:r>
              <a:rPr lang="he-IL" dirty="0" smtClean="0">
                <a:latin typeface="Yoav" pitchFamily="2" charset="-79"/>
                <a:cs typeface="Yoav" pitchFamily="2" charset="-79"/>
              </a:rPr>
              <a:t>מיתיבי</a:t>
            </a:r>
            <a:r>
              <a:rPr lang="he-IL" dirty="0">
                <a:latin typeface="Yoav" pitchFamily="2" charset="-79"/>
                <a:cs typeface="Yoav" pitchFamily="2" charset="-79"/>
              </a:rPr>
              <a:t>: חסיד היה באומות העולם ואיוב שמו, ולא בא לעולם אלא כדי לקבל שכרו, הביא הקב"ה עליו </a:t>
            </a:r>
            <a:r>
              <a:rPr lang="he-IL" dirty="0" err="1">
                <a:latin typeface="Yoav" pitchFamily="2" charset="-79"/>
                <a:cs typeface="Yoav" pitchFamily="2" charset="-79"/>
              </a:rPr>
              <a:t>יסורין</a:t>
            </a:r>
            <a:r>
              <a:rPr lang="he-IL" dirty="0">
                <a:latin typeface="Yoav" pitchFamily="2" charset="-79"/>
                <a:cs typeface="Yoav" pitchFamily="2" charset="-79"/>
              </a:rPr>
              <a:t> התחיל מחרף ומגדף, כפל לו הקב"ה שכרו בעוה"ז [כדי] לטרדו מן העולם הבא! </a:t>
            </a:r>
            <a:endParaRPr lang="he-IL" dirty="0" smtClean="0">
              <a:latin typeface="Yoav" pitchFamily="2" charset="-79"/>
              <a:cs typeface="Yoav" pitchFamily="2" charset="-79"/>
            </a:endParaRPr>
          </a:p>
          <a:p>
            <a:pPr marL="0" indent="0" algn="ctr">
              <a:buNone/>
            </a:pPr>
            <a:r>
              <a:rPr lang="he-IL" sz="1800" dirty="0">
                <a:latin typeface="Yoav" pitchFamily="2" charset="-79"/>
                <a:cs typeface="Yoav" pitchFamily="2" charset="-79"/>
              </a:rPr>
              <a:t>תלמוד בבלי מסכת בבא </a:t>
            </a:r>
            <a:r>
              <a:rPr lang="he-IL" sz="1800" dirty="0" err="1">
                <a:latin typeface="Yoav" pitchFamily="2" charset="-79"/>
                <a:cs typeface="Yoav" pitchFamily="2" charset="-79"/>
              </a:rPr>
              <a:t>בתרא</a:t>
            </a:r>
            <a:r>
              <a:rPr lang="he-IL" sz="1800" dirty="0">
                <a:latin typeface="Yoav" pitchFamily="2" charset="-79"/>
                <a:cs typeface="Yoav" pitchFamily="2" charset="-79"/>
              </a:rPr>
              <a:t> דף טו עמוד ב </a:t>
            </a:r>
          </a:p>
          <a:p>
            <a:pPr marL="0" indent="0" algn="ctr">
              <a:buNone/>
            </a:pPr>
            <a:endParaRPr lang="he-IL" sz="1800" dirty="0">
              <a:latin typeface="Yoav" pitchFamily="2" charset="-79"/>
              <a:cs typeface="Yoav" pitchFamily="2" charset="-79"/>
            </a:endParaRPr>
          </a:p>
          <a:p>
            <a:pPr marL="0" indent="0">
              <a:buNone/>
            </a:pPr>
            <a:endParaRPr lang="he-IL" dirty="0">
              <a:latin typeface="Yoav" pitchFamily="2" charset="-79"/>
              <a:cs typeface="Yoav" pitchFamily="2" charset="-79"/>
            </a:endParaRPr>
          </a:p>
        </p:txBody>
      </p:sp>
      <p:sp>
        <p:nvSpPr>
          <p:cNvPr id="4" name="מציין מיקום של מספר שקופית 3"/>
          <p:cNvSpPr>
            <a:spLocks noGrp="1"/>
          </p:cNvSpPr>
          <p:nvPr>
            <p:ph type="sldNum" sz="quarter" idx="12"/>
          </p:nvPr>
        </p:nvSpPr>
        <p:spPr/>
        <p:txBody>
          <a:bodyPr/>
          <a:lstStyle/>
          <a:p>
            <a:fld id="{92A2DEB0-95A9-4D0E-8080-FD4FF24BCDF1}" type="slidenum">
              <a:rPr lang="he-IL" smtClean="0"/>
              <a:t>7</a:t>
            </a:fld>
            <a:endParaRPr lang="he-IL"/>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37890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solidFill>
                  <a:prstClr val="black"/>
                </a:solidFill>
                <a:latin typeface="Choco" pitchFamily="2" charset="-79"/>
                <a:cs typeface="Choco" pitchFamily="2" charset="-79"/>
              </a:rPr>
              <a:t>ייסורים ובית דוד</a:t>
            </a:r>
            <a:endParaRPr lang="he-IL" dirty="0"/>
          </a:p>
        </p:txBody>
      </p:sp>
      <p:sp>
        <p:nvSpPr>
          <p:cNvPr id="3" name="מציין מיקום תוכן 2"/>
          <p:cNvSpPr>
            <a:spLocks noGrp="1"/>
          </p:cNvSpPr>
          <p:nvPr>
            <p:ph idx="1"/>
          </p:nvPr>
        </p:nvSpPr>
        <p:spPr>
          <a:xfrm>
            <a:off x="899592" y="2708920"/>
            <a:ext cx="7128792" cy="3024336"/>
          </a:xfrm>
        </p:spPr>
        <p:txBody>
          <a:bodyPr/>
          <a:lstStyle/>
          <a:p>
            <a:pPr marL="0" indent="0" algn="ctr">
              <a:buNone/>
            </a:pPr>
            <a:r>
              <a:rPr lang="he-IL" dirty="0" smtClean="0">
                <a:latin typeface="Mevorach" pitchFamily="2" charset="-79"/>
                <a:cs typeface="Mevorach" pitchFamily="2" charset="-79"/>
              </a:rPr>
              <a:t>(</a:t>
            </a:r>
            <a:r>
              <a:rPr lang="he-IL" dirty="0">
                <a:latin typeface="Mevorach" pitchFamily="2" charset="-79"/>
                <a:cs typeface="Mevorach" pitchFamily="2" charset="-79"/>
              </a:rPr>
              <a:t>יא) מוּסַר </a:t>
            </a:r>
            <a:r>
              <a:rPr lang="he-IL" dirty="0" err="1">
                <a:latin typeface="Mevorach" pitchFamily="2" charset="-79"/>
                <a:cs typeface="Mevorach" pitchFamily="2" charset="-79"/>
              </a:rPr>
              <a:t>יְקֹוָק</a:t>
            </a:r>
            <a:r>
              <a:rPr lang="he-IL" dirty="0">
                <a:latin typeface="Mevorach" pitchFamily="2" charset="-79"/>
                <a:cs typeface="Mevorach" pitchFamily="2" charset="-79"/>
              </a:rPr>
              <a:t> בְּנִי אַל תִּמְאָס וְאַל </a:t>
            </a:r>
            <a:r>
              <a:rPr lang="he-IL" dirty="0" err="1">
                <a:latin typeface="Mevorach" pitchFamily="2" charset="-79"/>
                <a:cs typeface="Mevorach" pitchFamily="2" charset="-79"/>
              </a:rPr>
              <a:t>תָּקֹץ</a:t>
            </a:r>
            <a:r>
              <a:rPr lang="he-IL" dirty="0">
                <a:latin typeface="Mevorach" pitchFamily="2" charset="-79"/>
                <a:cs typeface="Mevorach" pitchFamily="2" charset="-79"/>
              </a:rPr>
              <a:t> בְּתוֹכַחְתּוֹ:</a:t>
            </a:r>
          </a:p>
          <a:p>
            <a:pPr marL="0" indent="0" algn="ctr">
              <a:buNone/>
            </a:pPr>
            <a:r>
              <a:rPr lang="he-IL" dirty="0">
                <a:latin typeface="Mevorach" pitchFamily="2" charset="-79"/>
                <a:cs typeface="Mevorach" pitchFamily="2" charset="-79"/>
              </a:rPr>
              <a:t>(</a:t>
            </a:r>
            <a:r>
              <a:rPr lang="he-IL" dirty="0" err="1">
                <a:latin typeface="Mevorach" pitchFamily="2" charset="-79"/>
                <a:cs typeface="Mevorach" pitchFamily="2" charset="-79"/>
              </a:rPr>
              <a:t>יב</a:t>
            </a:r>
            <a:r>
              <a:rPr lang="he-IL" dirty="0">
                <a:latin typeface="Mevorach" pitchFamily="2" charset="-79"/>
                <a:cs typeface="Mevorach" pitchFamily="2" charset="-79"/>
              </a:rPr>
              <a:t>) כִּי אֶת אֲשֶׁר יֶאֱהַב </a:t>
            </a:r>
            <a:r>
              <a:rPr lang="he-IL" dirty="0" err="1">
                <a:latin typeface="Mevorach" pitchFamily="2" charset="-79"/>
                <a:cs typeface="Mevorach" pitchFamily="2" charset="-79"/>
              </a:rPr>
              <a:t>יְקֹוָק</a:t>
            </a:r>
            <a:r>
              <a:rPr lang="he-IL" dirty="0">
                <a:latin typeface="Mevorach" pitchFamily="2" charset="-79"/>
                <a:cs typeface="Mevorach" pitchFamily="2" charset="-79"/>
              </a:rPr>
              <a:t> יוֹכִיחַ וּכְאָב אֶת בֵּן יִרְצֶה</a:t>
            </a:r>
            <a:r>
              <a:rPr lang="he-IL" dirty="0" smtClean="0">
                <a:latin typeface="Mevorach" pitchFamily="2" charset="-79"/>
                <a:cs typeface="Mevorach" pitchFamily="2" charset="-79"/>
              </a:rPr>
              <a:t>:</a:t>
            </a:r>
          </a:p>
          <a:p>
            <a:pPr marL="0" indent="0" algn="ctr">
              <a:buNone/>
            </a:pPr>
            <a:r>
              <a:rPr lang="he-IL" sz="1800" dirty="0">
                <a:latin typeface="Mevorach" pitchFamily="2" charset="-79"/>
                <a:cs typeface="Mevorach" pitchFamily="2" charset="-79"/>
              </a:rPr>
              <a:t>משלי פרק ג </a:t>
            </a:r>
          </a:p>
          <a:p>
            <a:pPr marL="0" indent="0" algn="ctr">
              <a:buNone/>
            </a:pPr>
            <a:endParaRPr lang="he-IL" dirty="0">
              <a:latin typeface="Mevorach" pitchFamily="2" charset="-79"/>
              <a:cs typeface="Mevorach" pitchFamily="2" charset="-79"/>
            </a:endParaRPr>
          </a:p>
          <a:p>
            <a:pPr marL="0" indent="0" algn="ctr">
              <a:buNone/>
            </a:pPr>
            <a:endParaRPr lang="he-IL" dirty="0"/>
          </a:p>
        </p:txBody>
      </p:sp>
      <p:sp>
        <p:nvSpPr>
          <p:cNvPr id="4" name="מציין מיקום של מספר שקופית 3"/>
          <p:cNvSpPr>
            <a:spLocks noGrp="1"/>
          </p:cNvSpPr>
          <p:nvPr>
            <p:ph type="sldNum" sz="quarter" idx="12"/>
          </p:nvPr>
        </p:nvSpPr>
        <p:spPr/>
        <p:txBody>
          <a:bodyPr/>
          <a:lstStyle/>
          <a:p>
            <a:fld id="{92A2DEB0-95A9-4D0E-8080-FD4FF24BCDF1}" type="slidenum">
              <a:rPr lang="he-IL" smtClean="0"/>
              <a:t>8</a:t>
            </a:fld>
            <a:endParaRPr lang="he-IL"/>
          </a:p>
        </p:txBody>
      </p:sp>
      <p:sp>
        <p:nvSpPr>
          <p:cNvPr id="5" name="הסבר מלבני מעוגל 4"/>
          <p:cNvSpPr/>
          <p:nvPr/>
        </p:nvSpPr>
        <p:spPr>
          <a:xfrm>
            <a:off x="5724128" y="1484784"/>
            <a:ext cx="2808312" cy="792088"/>
          </a:xfrm>
          <a:prstGeom prst="wedgeRoundRectCallout">
            <a:avLst>
              <a:gd name="adj1" fmla="val 66870"/>
              <a:gd name="adj2" fmla="val -55485"/>
              <a:gd name="adj3" fmla="val 16667"/>
            </a:avLst>
          </a:prstGeom>
          <a:solidFill>
            <a:schemeClr val="accent2">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3600" dirty="0" smtClean="0">
                <a:solidFill>
                  <a:schemeClr val="accent4">
                    <a:lumMod val="60000"/>
                    <a:lumOff val="40000"/>
                  </a:schemeClr>
                </a:solidFill>
                <a:cs typeface="Hofesh" pitchFamily="2" charset="-79"/>
              </a:rPr>
              <a:t>שלמה לבנו:</a:t>
            </a:r>
            <a:endParaRPr lang="he-IL" sz="3600" dirty="0">
              <a:solidFill>
                <a:schemeClr val="accent4">
                  <a:lumMod val="60000"/>
                  <a:lumOff val="40000"/>
                </a:schemeClr>
              </a:solidFill>
              <a:cs typeface="Hofesh" pitchFamily="2" charset="-79"/>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318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normAutofit fontScale="90000"/>
          </a:bodyPr>
          <a:lstStyle/>
          <a:p>
            <a:r>
              <a:rPr lang="he-IL" sz="6000" dirty="0" smtClean="0">
                <a:solidFill>
                  <a:prstClr val="black"/>
                </a:solidFill>
                <a:latin typeface="Choco" pitchFamily="2" charset="-79"/>
                <a:cs typeface="Choco" pitchFamily="2" charset="-79"/>
              </a:rPr>
              <a:t>רחבעם</a:t>
            </a:r>
            <a:br>
              <a:rPr lang="he-IL" sz="6000" dirty="0" smtClean="0">
                <a:solidFill>
                  <a:prstClr val="black"/>
                </a:solidFill>
                <a:latin typeface="Choco" pitchFamily="2" charset="-79"/>
                <a:cs typeface="Choco" pitchFamily="2" charset="-79"/>
              </a:rPr>
            </a:br>
            <a:r>
              <a:rPr lang="he-IL" sz="6000" dirty="0" smtClean="0">
                <a:solidFill>
                  <a:prstClr val="black"/>
                </a:solidFill>
                <a:latin typeface="Choco" pitchFamily="2" charset="-79"/>
                <a:cs typeface="Choco" pitchFamily="2" charset="-79"/>
              </a:rPr>
              <a:t>1. </a:t>
            </a:r>
            <a:r>
              <a:rPr lang="he-IL" sz="4000" dirty="0" smtClean="0">
                <a:solidFill>
                  <a:prstClr val="black"/>
                </a:solidFill>
                <a:latin typeface="Choco" pitchFamily="2" charset="-79"/>
                <a:cs typeface="Choco" pitchFamily="2" charset="-79"/>
              </a:rPr>
              <a:t>מלחמה מול ישראל</a:t>
            </a:r>
            <a:endParaRPr lang="he-IL" sz="4000" dirty="0"/>
          </a:p>
        </p:txBody>
      </p:sp>
      <p:sp>
        <p:nvSpPr>
          <p:cNvPr id="2" name="מציין מיקום של מספר שקופית 1"/>
          <p:cNvSpPr>
            <a:spLocks noGrp="1"/>
          </p:cNvSpPr>
          <p:nvPr>
            <p:ph type="sldNum" sz="quarter" idx="12"/>
          </p:nvPr>
        </p:nvSpPr>
        <p:spPr/>
        <p:txBody>
          <a:bodyPr/>
          <a:lstStyle/>
          <a:p>
            <a:fld id="{92A2DEB0-95A9-4D0E-8080-FD4FF24BCDF1}" type="slidenum">
              <a:rPr lang="he-IL" smtClean="0"/>
              <a:t>9</a:t>
            </a:fld>
            <a:endParaRPr lang="he-IL"/>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955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מלבן מעוגל 7"/>
          <p:cNvSpPr/>
          <p:nvPr/>
        </p:nvSpPr>
        <p:spPr>
          <a:xfrm>
            <a:off x="539552" y="1916832"/>
            <a:ext cx="8136904" cy="3168351"/>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r>
              <a:rPr lang="he-IL" sz="2800" dirty="0" smtClean="0">
                <a:solidFill>
                  <a:srgbClr val="C00000"/>
                </a:solidFill>
                <a:latin typeface="Mevorach" pitchFamily="2" charset="-79"/>
                <a:cs typeface="Mevorach" pitchFamily="2" charset="-79"/>
              </a:rPr>
              <a:t>(י, </a:t>
            </a:r>
            <a:r>
              <a:rPr lang="he-IL" sz="2800" dirty="0" err="1" smtClean="0">
                <a:solidFill>
                  <a:srgbClr val="C00000"/>
                </a:solidFill>
                <a:latin typeface="Mevorach" pitchFamily="2" charset="-79"/>
                <a:cs typeface="Mevorach" pitchFamily="2" charset="-79"/>
              </a:rPr>
              <a:t>יט</a:t>
            </a:r>
            <a:r>
              <a:rPr lang="he-IL" sz="2800" dirty="0">
                <a:solidFill>
                  <a:srgbClr val="C00000"/>
                </a:solidFill>
                <a:latin typeface="Mevorach" pitchFamily="2" charset="-79"/>
                <a:cs typeface="Mevorach" pitchFamily="2" charset="-79"/>
              </a:rPr>
              <a:t>) וַיִּפְשְׁעוּ יִשְׂרָאֵל בְּבֵית דָּוִיד עַד הַיּוֹם הַזֶּה</a:t>
            </a:r>
            <a:r>
              <a:rPr lang="he-IL" sz="2800" dirty="0" smtClean="0">
                <a:solidFill>
                  <a:srgbClr val="C00000"/>
                </a:solidFill>
                <a:latin typeface="Mevorach" pitchFamily="2" charset="-79"/>
                <a:cs typeface="Mevorach" pitchFamily="2" charset="-79"/>
              </a:rPr>
              <a:t>:</a:t>
            </a:r>
          </a:p>
          <a:p>
            <a:pPr algn="ctr"/>
            <a:r>
              <a:rPr lang="he-IL" sz="2800" dirty="0" smtClean="0">
                <a:solidFill>
                  <a:srgbClr val="C00000"/>
                </a:solidFill>
                <a:latin typeface="Mevorach" pitchFamily="2" charset="-79"/>
                <a:cs typeface="Mevorach" pitchFamily="2" charset="-79"/>
              </a:rPr>
              <a:t>(יא, א</a:t>
            </a:r>
            <a:r>
              <a:rPr lang="he-IL" sz="2800" dirty="0">
                <a:solidFill>
                  <a:srgbClr val="C00000"/>
                </a:solidFill>
                <a:latin typeface="Mevorach" pitchFamily="2" charset="-79"/>
                <a:cs typeface="Mevorach" pitchFamily="2" charset="-79"/>
              </a:rPr>
              <a:t>) וַיָּבֹא רְחַבְעָם יְרוּשָׁלִַם </a:t>
            </a:r>
            <a:r>
              <a:rPr lang="he-IL" sz="2800" dirty="0" err="1">
                <a:solidFill>
                  <a:srgbClr val="C00000"/>
                </a:solidFill>
                <a:latin typeface="Mevorach" pitchFamily="2" charset="-79"/>
                <a:cs typeface="Mevorach" pitchFamily="2" charset="-79"/>
              </a:rPr>
              <a:t>וַיַּקְהֵל</a:t>
            </a:r>
            <a:r>
              <a:rPr lang="he-IL" sz="2800" dirty="0">
                <a:solidFill>
                  <a:srgbClr val="C00000"/>
                </a:solidFill>
                <a:latin typeface="Mevorach" pitchFamily="2" charset="-79"/>
                <a:cs typeface="Mevorach" pitchFamily="2" charset="-79"/>
              </a:rPr>
              <a:t> אֶת בֵּית יְהוּדָה וּבִנְיָמִן מֵאָה וּשְׁמוֹנִים אֶלֶף בָּחוּר עֹשֵׂה מִלְחָמָה </a:t>
            </a:r>
            <a:r>
              <a:rPr lang="he-IL" sz="2800" dirty="0" err="1">
                <a:solidFill>
                  <a:srgbClr val="C00000"/>
                </a:solidFill>
                <a:latin typeface="Mevorach" pitchFamily="2" charset="-79"/>
                <a:cs typeface="Mevorach" pitchFamily="2" charset="-79"/>
              </a:rPr>
              <a:t>לְהִלָּחֵם</a:t>
            </a:r>
            <a:r>
              <a:rPr lang="he-IL" sz="2800" dirty="0">
                <a:solidFill>
                  <a:srgbClr val="C00000"/>
                </a:solidFill>
                <a:latin typeface="Mevorach" pitchFamily="2" charset="-79"/>
                <a:cs typeface="Mevorach" pitchFamily="2" charset="-79"/>
              </a:rPr>
              <a:t> עִם יִשְׂרָאֵל לְהָשִׁיב אֶת הַמַּמְלָכָה לִרְחַבְעָם: </a:t>
            </a:r>
            <a:endParaRPr lang="he-IL" sz="2800" dirty="0" smtClean="0">
              <a:solidFill>
                <a:srgbClr val="C00000"/>
              </a:solidFill>
              <a:latin typeface="Mevorach" pitchFamily="2" charset="-79"/>
              <a:cs typeface="Mevorach" pitchFamily="2" charset="-79"/>
            </a:endParaRPr>
          </a:p>
          <a:p>
            <a:pPr algn="ctr"/>
            <a:r>
              <a:rPr lang="he-IL" dirty="0" smtClean="0">
                <a:solidFill>
                  <a:srgbClr val="C00000"/>
                </a:solidFill>
                <a:latin typeface="Mevorach" pitchFamily="2" charset="-79"/>
                <a:cs typeface="Mevorach" pitchFamily="2" charset="-79"/>
              </a:rPr>
              <a:t>דברי הימים ב</a:t>
            </a:r>
          </a:p>
        </p:txBody>
      </p:sp>
    </p:spTree>
    <p:extLst>
      <p:ext uri="{BB962C8B-B14F-4D97-AF65-F5344CB8AC3E}">
        <p14:creationId xmlns:p14="http://schemas.microsoft.com/office/powerpoint/2010/main" val="2201060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C000"/>
        </a:solidFill>
        <a:ln>
          <a:solidFill>
            <a:srgbClr val="FF0000"/>
          </a:solidFill>
        </a:ln>
      </a:spPr>
      <a:bodyPr rtlCol="1"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566</TotalTime>
  <Words>3322</Words>
  <Application>Microsoft Office PowerPoint</Application>
  <PresentationFormat>‫הצגה על המסך (4:3)</PresentationFormat>
  <Paragraphs>346</Paragraphs>
  <Slides>51</Slides>
  <Notes>3</Notes>
  <HiddenSlides>0</HiddenSlides>
  <MMClips>0</MMClips>
  <ScaleCrop>false</ScaleCrop>
  <HeadingPairs>
    <vt:vector size="6" baseType="variant">
      <vt:variant>
        <vt:lpstr>גופנים בשימוש</vt:lpstr>
      </vt:variant>
      <vt:variant>
        <vt:i4>11</vt:i4>
      </vt:variant>
      <vt:variant>
        <vt:lpstr>ערכת נושא</vt:lpstr>
      </vt:variant>
      <vt:variant>
        <vt:i4>1</vt:i4>
      </vt:variant>
      <vt:variant>
        <vt:lpstr>כותרות שקופיות</vt:lpstr>
      </vt:variant>
      <vt:variant>
        <vt:i4>51</vt:i4>
      </vt:variant>
    </vt:vector>
  </HeadingPairs>
  <TitlesOfParts>
    <vt:vector size="63" baseType="lpstr">
      <vt:lpstr>Arial</vt:lpstr>
      <vt:lpstr>Hofesh</vt:lpstr>
      <vt:lpstr>Mevorach</vt:lpstr>
      <vt:lpstr>Akitza</vt:lpstr>
      <vt:lpstr>Choco</vt:lpstr>
      <vt:lpstr>David</vt:lpstr>
      <vt:lpstr>Yoav</vt:lpstr>
      <vt:lpstr>Anarchy</vt:lpstr>
      <vt:lpstr>Times New Roman</vt:lpstr>
      <vt:lpstr>Calibri</vt:lpstr>
      <vt:lpstr>Latet</vt:lpstr>
      <vt:lpstr>ערכת נושא Office</vt:lpstr>
      <vt:lpstr>קבלת הדין</vt:lpstr>
      <vt:lpstr>היחס לייסורים</vt:lpstr>
      <vt:lpstr>היחס לייסורים</vt:lpstr>
      <vt:lpstr>ייסורים ובית דוד</vt:lpstr>
      <vt:lpstr>כפרה על ידי ייסורים</vt:lpstr>
      <vt:lpstr>מטרת הייסורים</vt:lpstr>
      <vt:lpstr>ייסורים ובית דוד</vt:lpstr>
      <vt:lpstr>ייסורים ובית דוד</vt:lpstr>
      <vt:lpstr>רחבעם 1. מלחמה מול ישראל</vt:lpstr>
      <vt:lpstr>רחבעם 1. מלחמה מול ישראל</vt:lpstr>
      <vt:lpstr>רחבעם 1. מלחמה מול ישראל</vt:lpstr>
      <vt:lpstr>רחבעם 2. מסע שישק</vt:lpstr>
      <vt:lpstr>רחבעם 2. מסע שישק</vt:lpstr>
      <vt:lpstr>רחבעם 2. מסע שישק</vt:lpstr>
      <vt:lpstr>מצגת של PowerPoint</vt:lpstr>
      <vt:lpstr>יאשיהו</vt:lpstr>
      <vt:lpstr>יאשיהו</vt:lpstr>
      <vt:lpstr>יאשיהו</vt:lpstr>
      <vt:lpstr>מצגת של PowerPoint</vt:lpstr>
      <vt:lpstr>יהואחז</vt:lpstr>
      <vt:lpstr>יהואחז</vt:lpstr>
      <vt:lpstr>מצגת של PowerPoint</vt:lpstr>
      <vt:lpstr>יהויקים</vt:lpstr>
      <vt:lpstr>יהויקים</vt:lpstr>
      <vt:lpstr>יהויקים</vt:lpstr>
      <vt:lpstr>מצגת של PowerPoint</vt:lpstr>
      <vt:lpstr>יהויכין</vt:lpstr>
      <vt:lpstr>יהויכין</vt:lpstr>
      <vt:lpstr>מצגת של PowerPoint</vt:lpstr>
      <vt:lpstr>מצגת של PowerPoint</vt:lpstr>
      <vt:lpstr>מצגת של PowerPoint</vt:lpstr>
      <vt:lpstr>מצגת של PowerPoint</vt:lpstr>
      <vt:lpstr>צדקיהו</vt:lpstr>
      <vt:lpstr>צדקיהו</vt:lpstr>
      <vt:lpstr>צדקיהו</vt:lpstr>
      <vt:lpstr>מצגת של PowerPoint</vt:lpstr>
      <vt:lpstr>דלת העם תחת גדליה</vt:lpstr>
      <vt:lpstr>דלת העם תחת גדליה</vt:lpstr>
      <vt:lpstr>מצגת של PowerPoint</vt:lpstr>
      <vt:lpstr>שארית הפליטה</vt:lpstr>
      <vt:lpstr>שארית הפליטה</vt:lpstr>
      <vt:lpstr>שארית הפליטה</vt:lpstr>
      <vt:lpstr>מצגת של PowerPoint</vt:lpstr>
      <vt:lpstr>יורדי מצרים</vt:lpstr>
      <vt:lpstr>יורדי מצרים</vt:lpstr>
      <vt:lpstr>יורדי מצרים</vt:lpstr>
      <vt:lpstr>מצגת של PowerPoint</vt:lpstr>
      <vt:lpstr>מצגת של PowerPoint</vt:lpstr>
      <vt:lpstr>ייסורים ובית דוד</vt:lpstr>
      <vt:lpstr>ייסורים ובית דוד</vt:lpstr>
      <vt:lpstr>מצגת של PowerPoint</vt:lpstr>
    </vt:vector>
  </TitlesOfParts>
  <Company>בית</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תמה בהרב</dc:creator>
  <cp:lastModifiedBy>תמה בהרב</cp:lastModifiedBy>
  <cp:revision>76</cp:revision>
  <dcterms:created xsi:type="dcterms:W3CDTF">2013-06-12T12:14:03Z</dcterms:created>
  <dcterms:modified xsi:type="dcterms:W3CDTF">2015-05-03T18:59:03Z</dcterms:modified>
</cp:coreProperties>
</file>