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60" r:id="rId4"/>
    <p:sldId id="262" r:id="rId5"/>
    <p:sldId id="263" r:id="rId6"/>
    <p:sldId id="267" r:id="rId7"/>
    <p:sldId id="264" r:id="rId8"/>
    <p:sldId id="265" r:id="rId9"/>
    <p:sldId id="266" r:id="rId10"/>
    <p:sldId id="268" r:id="rId11"/>
    <p:sldId id="28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9" r:id="rId22"/>
    <p:sldId id="297" r:id="rId23"/>
    <p:sldId id="292" r:id="rId24"/>
    <p:sldId id="293" r:id="rId25"/>
    <p:sldId id="294" r:id="rId26"/>
    <p:sldId id="295" r:id="rId27"/>
    <p:sldId id="286" r:id="rId28"/>
    <p:sldId id="287" r:id="rId29"/>
    <p:sldId id="290" r:id="rId30"/>
    <p:sldId id="298" r:id="rId31"/>
    <p:sldId id="300" r:id="rId32"/>
    <p:sldId id="291" r:id="rId33"/>
    <p:sldId id="278" r:id="rId34"/>
    <p:sldId id="279" r:id="rId35"/>
    <p:sldId id="280" r:id="rId36"/>
  </p:sldIdLst>
  <p:sldSz cx="9144000" cy="6858000" type="screen4x3"/>
  <p:notesSz cx="6858000" cy="9144000"/>
  <p:embeddedFontLst>
    <p:embeddedFont>
      <p:font typeface="Gisha" panose="020B0502040204020203" pitchFamily="34" charset="-79"/>
      <p:regular r:id="rId38"/>
      <p:bold r:id="rId39"/>
    </p:embeddedFont>
    <p:embeddedFont>
      <p:font typeface="Choco" panose="00000400000000000000" pitchFamily="2" charset="-79"/>
      <p:regular r:id="rId4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Georgia" panose="02040502050405020303" pitchFamily="18" charset="0"/>
      <p:regular r:id="rId50"/>
      <p:bold r:id="rId51"/>
      <p:italic r:id="rId52"/>
      <p:boldItalic r:id="rId53"/>
    </p:embeddedFont>
    <p:embeddedFont>
      <p:font typeface="Mevorach" panose="00000400000000000000" pitchFamily="2" charset="-79"/>
      <p:regular r:id="rId54"/>
    </p:embeddedFont>
    <p:embeddedFont>
      <p:font typeface="Dybbuk" panose="00000400000000000000" pitchFamily="2" charset="-79"/>
      <p:regular r:id="rId55"/>
      <p:bold r:id="rId56"/>
    </p:embeddedFont>
    <p:embeddedFont>
      <p:font typeface="Yoav" panose="00000400000000000000" pitchFamily="2" charset="-79"/>
      <p:regular r:id="rId57"/>
      <p:bold r:id="rId58"/>
    </p:embeddedFont>
    <p:embeddedFont>
      <p:font typeface="Sinaa" panose="00000900000000000000" pitchFamily="2" charset="-79"/>
      <p:bold r:id="rId59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477" autoAdjust="0"/>
  </p:normalViewPr>
  <p:slideViewPr>
    <p:cSldViewPr>
      <p:cViewPr varScale="1">
        <p:scale>
          <a:sx n="63" d="100"/>
          <a:sy n="6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F7545E-3ADE-4C02-B65C-33B0F45FFDFB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03FA75-1EBE-44D8-AF30-2F3F71AA04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FA75-1EBE-44D8-AF30-2F3F71AA0477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51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9E6A5E-992B-40EC-9F0A-B12E40F860C0}" type="datetimeFigureOut">
              <a:rPr lang="he-IL" smtClean="0"/>
              <a:t>כ"א/חשון/תשע"ו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FF1C9A-83D7-48ED-8F44-1772DDD190C9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he-IL" dirty="0" smtClean="0"/>
              <a:t>בניית ציר זמן</a:t>
            </a:r>
            <a:br>
              <a:rPr lang="he-IL" dirty="0" smtClean="0"/>
            </a:br>
            <a:r>
              <a:rPr lang="he-IL" dirty="0" smtClean="0"/>
              <a:t>עזרא ונחמיה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28413"/>
            <a:ext cx="2448272" cy="23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899592" y="476672"/>
            <a:ext cx="7488832" cy="34563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עליית נחמיה לירושלים:</a:t>
            </a:r>
            <a:endParaRPr lang="he-IL" sz="2800" dirty="0" smtClean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וַיְהִי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בְּחֹדֶשׁ נִיסָן שְׁנַת עֶשְׂרִים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לְאַרְתַּחְשַׁסְתְּא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הַמֶּלֶךְ יַיִן לְפָנָיו וָאֶשָּׂא אֶת הַיַּיִן וָאֶתְּנָה לַמֶּלֶךְ וְלֹא הָיִיתִי רַע 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לְפָנָיו...</a:t>
            </a: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וָאֹמַר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לַמֶּלֶךְ אִם עַל הַמֶּלֶךְ טוֹב וְאִם יִיטַב עַבְדְּךָ לְפָנֶיךָ אֲשֶׁר תִּשְׁלָחֵנִי אֶל יְהוּדָה אֶל עִיר קִבְרוֹת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אֲבֹתַי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וְאֶבְנֶנָּה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נחמיה ב', פסוקים א', ה'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63487" y="287325"/>
            <a:ext cx="7745356" cy="184553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וְדָרְיָוֶש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מָדָאָה קַבֵּל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מַלְכוּתָא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כְּבַר שְׁנִין שִׁתִּין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וְתַרְתֵּין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דניאל ו', א'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63487" y="287325"/>
            <a:ext cx="7745356" cy="184553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וּבִשְׁנַת אַחַת לְכוֹרֶשׁ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מֶלֶךְ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פָּרַס... הֵעִיר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יְקֹוָק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אֶת רוּחַ כֹּרֶשׁ מֶלֶךְ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פָּרַס...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א', א'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6905038" y="3568689"/>
            <a:ext cx="109292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מעוגל 17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מעוגל 18"/>
          <p:cNvSpPr/>
          <p:nvPr/>
        </p:nvSpPr>
        <p:spPr>
          <a:xfrm>
            <a:off x="6905038" y="3568689"/>
            <a:ext cx="109292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63487" y="287325"/>
            <a:ext cx="7745356" cy="17015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וּבַשָּׁנָה הַשֵּׁנִית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לְבוֹאָם אֶל בֵּית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הָאֱלֹהִים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לִירוּשָׁלִַם...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ג', ח'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68689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מלבן מעוגל 19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78295" y="-30842"/>
            <a:ext cx="7745356" cy="288377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...לְהָפֵר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עֲצָתָם כָּל יְמֵי כּוֹרֶשׁ מֶלֶךְ פָּרַס וְעַד 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מֶלֶךְ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פָּרָס...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וּבְמַלְכוּת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בִּתְחִלַּת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מַלְכוּתוֹ כָּתְבוּ שִׂטְנָה עַל יֹשְׁבֵי יְהוּדָה וִירוּשָׁלִָם...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וּבִימֵי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אַרְתַּחְשַׁשְׂתָּא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כָּתַב בִּשְׁלָם...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כְּעַן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שִׂימוּ טְּעֵם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לְבַטָּלָא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גֻּבְרַיָּא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אִלֵּךְ...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ד'-ז</a:t>
            </a:r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אליפסה 19"/>
          <p:cNvSpPr/>
          <p:nvPr/>
        </p:nvSpPr>
        <p:spPr>
          <a:xfrm>
            <a:off x="778295" y="-36228"/>
            <a:ext cx="7745356" cy="28891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...לְהָפֵר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עֲצָתָם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כָּל יְמֵי כּוֹרֶשׁ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מֶלֶךְ פָּרַס וְעַד 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מֶלֶךְ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פָּרָס...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וּבְמַלְכוּת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בִּתְחִלַּת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מַלְכוּתוֹ כָּתְבוּ שִׂטְנָה עַל יֹשְׁבֵי יְהוּדָה וִירוּשָׁלִָם...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וּבִימֵי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אַרְתַּחְשַׁשְׂתָּא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כָּתַב בִּשְׁלָם...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כְּעַן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שִׂימוּ טְּעֵם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לְבַטָּלָא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גֻּבְרַיָּא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אִלֵּךְ...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ד'-ז'</a:t>
            </a:r>
          </a:p>
        </p:txBody>
      </p:sp>
      <p:sp>
        <p:nvSpPr>
          <p:cNvPr id="21" name="אליפסה 20"/>
          <p:cNvSpPr/>
          <p:nvPr/>
        </p:nvSpPr>
        <p:spPr>
          <a:xfrm>
            <a:off x="805231" y="-36228"/>
            <a:ext cx="7745356" cy="28891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...לְהָפֵר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עֲצָתָם כָּל יְמֵי כּוֹרֶשׁ מֶלֶךְ פָּרַס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וְעַד מַלְכוּת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מֶלֶךְ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פָּרָס...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וּבְמַלְכוּת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בִּתְחִלַּת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מַלְכוּתוֹ כָּתְבוּ שִׂטְנָה עַל יֹשְׁבֵי יְהוּדָה וִירוּשָׁלִָם...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וּבִימֵי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אַרְתַּחְשַׁשְׂתָּא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כָּתַב בִּשְׁלָם...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כְּעַן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שִׂימוּ טְּעֵם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לְבַטָּלָא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גֻּבְרַיָּא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אִלֵּךְ...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ד'-ז'</a:t>
            </a:r>
          </a:p>
        </p:txBody>
      </p:sp>
      <p:sp>
        <p:nvSpPr>
          <p:cNvPr id="23" name="חץ שמאלה-ימינה 22"/>
          <p:cNvSpPr/>
          <p:nvPr/>
        </p:nvSpPr>
        <p:spPr>
          <a:xfrm>
            <a:off x="4650973" y="3103696"/>
            <a:ext cx="1107976" cy="1152128"/>
          </a:xfrm>
          <a:prstGeom prst="leftRightArrow">
            <a:avLst>
              <a:gd name="adj1" fmla="val 47480"/>
              <a:gd name="adj2" fmla="val 1724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3119496" y="3573016"/>
            <a:ext cx="152775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805231" y="-1"/>
            <a:ext cx="7745356" cy="28529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...לְהָפֵר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עֲצָתָם כָּל יְמֵי כּוֹרֶשׁ מֶלֶךְ פָּרַס וְעַד 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מֶלֶךְ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פָּרָס...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וּבְמַלְכוּת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בִּתְחִלַּת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 מַלְכוּתוֹ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כָּתְבוּ שִׂטְנָה עַל יֹשְׁבֵי יְהוּדָה וִירוּשָׁלִָם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וּבִימֵי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אַרְתַּחְשַׁשְׂתָּא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כָּתַב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בִּשְׁלָם...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כְּעַן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שִׂימוּ טְּעֵם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לְבַטָּלָא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גֻּבְרַיָּא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אִלֵּךְ...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ד'-ז'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26" name="מלבן מעוגל 25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אליפסה 27"/>
          <p:cNvSpPr/>
          <p:nvPr/>
        </p:nvSpPr>
        <p:spPr>
          <a:xfrm>
            <a:off x="805231" y="-36228"/>
            <a:ext cx="7745356" cy="28529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...לְהָפֵר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עֲצָתָם כָּל יְמֵי כּוֹרֶשׁ מֶלֶךְ פָּרַס וְעַד 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מֶלֶךְ פָּרָס...</a:t>
            </a: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וּבְמַלְכוּת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בִּתְחִלַּת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מַלְכוּתוֹ כָּתְבוּ שִׂטְנָה עַל יֹשְׁבֵי יְהוּדָה וִירוּשָׁלִָם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וּבִימֵי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אַרְתַּחְשַׁשְׂתָּא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כָּתַב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בִּשְׁלָם...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כְּעַן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שִׂימוּ טְּעֵם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לְבַטָּלָא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גֻּבְרַיָּא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אִלֵּךְ...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ד'-ז'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1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6" grpId="0" animBg="1"/>
      <p:bldP spid="20" grpId="0" animBg="1"/>
      <p:bldP spid="21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63487" y="277926"/>
            <a:ext cx="7745356" cy="17109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וַיְהִי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בִּימֵי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הוּא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הַמֹּלֵךְ מֵהֹדּוּ וְעַד כּוּשׁ שֶׁבַע וְעֶשְׂרִים וּמֵאָה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מְדִינָה...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אסתר א', א'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119496" y="3573016"/>
            <a:ext cx="152775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1" name="מלבן מעוגל 20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מלבן מעוגל 22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5" name="הסבר חץ למטה 24"/>
          <p:cNvSpPr/>
          <p:nvPr/>
        </p:nvSpPr>
        <p:spPr>
          <a:xfrm>
            <a:off x="5045718" y="1772816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63487" y="277926"/>
            <a:ext cx="7745356" cy="17109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בִּשְׁנַת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שְׁתַּיִם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לְדָרְיָוֶש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הַמֶּלֶךְ בַּחֹדֶשׁ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הַשִּׁשִּׁי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בְּיוֹם אֶחָד לַחֹדֶשׁ הָיָה דְבַר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יְקֹוָק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בְּיַד חַגַּי הַנָּבִיא אֶל </a:t>
            </a:r>
            <a:r>
              <a:rPr lang="he-IL" sz="24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זְרֻבָּבֶל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חגי א', א'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119496" y="3573016"/>
            <a:ext cx="152775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מעוגל 20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הסבר חץ למטה 22"/>
          <p:cNvSpPr/>
          <p:nvPr/>
        </p:nvSpPr>
        <p:spPr>
          <a:xfrm>
            <a:off x="5045718" y="1772816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sp>
        <p:nvSpPr>
          <p:cNvPr id="25" name="מלבן מעוגל 24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63487" y="277926"/>
            <a:ext cx="7745356" cy="17109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בֵּאדַיִן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בְּטֵלַת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עֲבִידַת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בֵּית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אֱלָהָא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דִּי בִּירוּשְׁלֶם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וַהֲוָת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בָּטְלָא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עַד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שְׁנַת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תַּרְתֵּין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 לְמַלְכוּת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ׁ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מֶלֶךְ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פָּרָס...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כ"ד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119496" y="3573016"/>
            <a:ext cx="152775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מעוגל 20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הסבר חץ למטה 22"/>
          <p:cNvSpPr/>
          <p:nvPr/>
        </p:nvSpPr>
        <p:spPr>
          <a:xfrm>
            <a:off x="5045718" y="1772816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sp>
        <p:nvSpPr>
          <p:cNvPr id="25" name="מלבן מעוגל 24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מעוגל 21"/>
          <p:cNvSpPr/>
          <p:nvPr/>
        </p:nvSpPr>
        <p:spPr>
          <a:xfrm>
            <a:off x="3119496" y="3573016"/>
            <a:ext cx="152775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63487" y="277926"/>
            <a:ext cx="7745356" cy="17109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וְשֵׁיצִיא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בַּיְתָה... הִיא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שְׁנַת שֵׁת לְמַלְכוּת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מַלְכָּא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...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ו', ט"ו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6" y="3573016"/>
            <a:ext cx="220986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מלבן מעוגל 22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5" name="מלבן מעוגל 24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6" name="הסבר חץ למטה 25"/>
          <p:cNvSpPr/>
          <p:nvPr/>
        </p:nvSpPr>
        <p:spPr>
          <a:xfrm>
            <a:off x="5045718" y="1772816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sp>
        <p:nvSpPr>
          <p:cNvPr id="27" name="מלבן מעוגל 26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5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4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74576" y="277926"/>
            <a:ext cx="7745356" cy="17109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וְאַחַר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הַדְּבָרִים </a:t>
            </a:r>
            <a:r>
              <a:rPr lang="he-IL" sz="2400" dirty="0" smtClean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הָאֵלֶּה...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הוּא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עֶזְרָא עָלָה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מִבָּבֶל... </a:t>
            </a:r>
            <a:r>
              <a:rPr lang="he-IL" sz="2400" dirty="0" smtClean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בִּשְׁנַת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שֶׁבַע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לְאַרְתַּחְשַׁסְתְּא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הַמֶּלֶךְ</a:t>
            </a:r>
            <a:endParaRPr lang="he-IL" sz="2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ז', ו'-ז'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6" y="3573016"/>
            <a:ext cx="220986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1043608" y="3573016"/>
            <a:ext cx="172819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64706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מלבן מעוגל 24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6" name="הסבר חץ למטה 25"/>
          <p:cNvSpPr/>
          <p:nvPr/>
        </p:nvSpPr>
        <p:spPr>
          <a:xfrm>
            <a:off x="5045718" y="1772816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899592" y="292178"/>
            <a:ext cx="7488832" cy="3151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נפילת בבל:</a:t>
            </a: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בֵּהּ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בְּלֵילְיָא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קְטִיל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בֵּלְאשַׁצַּר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מַלְכָּא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כַשְׂדָּאָה: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וְדָרְיָוֶש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מָדָאָה קַבֵּל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מַלְכוּתָא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כְּבַר שְׁנִין שִׁתִּין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וְתַרְתֵּין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(בּוֹ 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בַּלַּיְלָה הוּמַת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בֵּלְשַׁאצַּר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 הַמֶּלֶךְ </a:t>
            </a:r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הַכַּשְׂדִּי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,</a:t>
            </a:r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וְדָרְיָוֶש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הַמָּדִי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 קִבֵּל אֶת הַמַּלְכוּת כְּבֶן שָׁנִים שִׁשִּׁים </a:t>
            </a:r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וּשְׁתַּיִם)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דניאל פרק ה', ל' פרק ו', א'</a:t>
            </a:r>
            <a:endParaRPr lang="he-IL" sz="2800" dirty="0" smtClean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6" name="הסבר חץ למעלה 5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74576" y="277926"/>
            <a:ext cx="7745356" cy="17109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וַיְהִי בְּחֹדֶשׁ נִיסָן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שְׁנַת עֶשְׂרִים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לְאַרְתַּחְשַׁסְתְּא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הַמֶּלֶךְ...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וָאָבוֹא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אֶל </a:t>
            </a:r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יְרוּשָׁלִָם...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נחמיה ב', פסוקים א', י"א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6" y="3573016"/>
            <a:ext cx="220986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1043608" y="3573016"/>
            <a:ext cx="172819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64706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46226" y="2865710"/>
            <a:ext cx="105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246226" y="3573016"/>
            <a:ext cx="2525574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הסבר חץ למטה 29"/>
          <p:cNvSpPr/>
          <p:nvPr/>
        </p:nvSpPr>
        <p:spPr>
          <a:xfrm>
            <a:off x="5045718" y="1772816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9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25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449558" y="72008"/>
            <a:ext cx="8070374" cy="21328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(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ו) וּבְכָל זֶה לֹא הָיִיתִי בִּירוּשָׁלִָם כִּי בִּשְׁנַת 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שְׁלֹשִׁים וּשְׁתַּיִם </a:t>
            </a:r>
            <a:r>
              <a:rPr lang="he-IL" sz="2400" dirty="0" err="1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לְאַרְתַּחְשַׁסְתְּא</a:t>
            </a:r>
            <a:r>
              <a:rPr lang="he-IL" sz="2400" dirty="0">
                <a:solidFill>
                  <a:srgbClr val="FF0000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מֶלֶךְ בָּבֶל בָּאתִי אֶל הַמֶּלֶךְ וּלְקֵץ יָמִים נִשְׁאַלְתִּי מִן הַמֶּלֶךְ: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נחמיה י"ג, ו'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6" y="3573016"/>
            <a:ext cx="220986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64706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552133" y="3009146"/>
            <a:ext cx="851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הסבר חץ למטה 29"/>
          <p:cNvSpPr/>
          <p:nvPr/>
        </p:nvSpPr>
        <p:spPr>
          <a:xfrm>
            <a:off x="5045718" y="1908178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מלבן 32"/>
          <p:cNvSpPr/>
          <p:nvPr/>
        </p:nvSpPr>
        <p:spPr>
          <a:xfrm>
            <a:off x="-180528" y="3009146"/>
            <a:ext cx="853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32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5" name="מלבן מעוגל 34"/>
          <p:cNvSpPr/>
          <p:nvPr/>
        </p:nvSpPr>
        <p:spPr>
          <a:xfrm>
            <a:off x="246226" y="3573016"/>
            <a:ext cx="2525574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0" y="3564362"/>
            <a:ext cx="2771800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69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גילה אנכית 31"/>
          <p:cNvSpPr/>
          <p:nvPr/>
        </p:nvSpPr>
        <p:spPr>
          <a:xfrm>
            <a:off x="1146095" y="156449"/>
            <a:ext cx="7871354" cy="3704599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6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קריאת התנ"ך ללא פרשנות: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לאחר מות </a:t>
            </a:r>
            <a:r>
              <a:rPr lang="he-IL" sz="24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בלשאצר</a:t>
            </a: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מולך </a:t>
            </a:r>
            <a:r>
              <a:rPr lang="he-IL" sz="24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דריווש</a:t>
            </a: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הראשון.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בשנה השנייה לכורש- הצהרת כורש ותחילת הבנייה.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הבנייה מוקפאת בימי כורש-אחשוורוש </a:t>
            </a:r>
            <a:r>
              <a:rPr lang="he-IL" sz="24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וארתחשסתא</a:t>
            </a: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מגילת אסתר מתרחשת בימי אחשוורוש.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בניית המקדש מתחדשת בעקבות נבואותיהם של חגי וזכריה בשנת 2 </a:t>
            </a:r>
            <a:r>
              <a:rPr lang="he-IL" sz="24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לדריווש</a:t>
            </a: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ומסתיימת בשנתו השישית.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בשנה השביעית </a:t>
            </a:r>
            <a:r>
              <a:rPr lang="he-IL" sz="24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לארתחשסתא</a:t>
            </a: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עולה עזרא לירושלים.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בשנת 20 </a:t>
            </a:r>
            <a:r>
              <a:rPr lang="he-IL" sz="24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לארתחשסתא</a:t>
            </a: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עולה נחמיה לירושלים.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ארתחשסתא</a:t>
            </a:r>
            <a:r>
              <a:rPr lang="he-IL" sz="24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מולך לפחות 32 שנה.</a:t>
            </a:r>
          </a:p>
          <a:p>
            <a:endParaRPr lang="he-IL" sz="20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-272153" y="3933055"/>
            <a:ext cx="7065626" cy="3111143"/>
            <a:chOff x="-272153" y="3933055"/>
            <a:chExt cx="7065626" cy="3111143"/>
          </a:xfrm>
        </p:grpSpPr>
        <p:grpSp>
          <p:nvGrpSpPr>
            <p:cNvPr id="2" name="קבוצה 1"/>
            <p:cNvGrpSpPr/>
            <p:nvPr/>
          </p:nvGrpSpPr>
          <p:grpSpPr>
            <a:xfrm>
              <a:off x="-272153" y="3933055"/>
              <a:ext cx="7065626" cy="3111143"/>
              <a:chOff x="-108520" y="1772816"/>
              <a:chExt cx="9289032" cy="5085184"/>
            </a:xfrm>
          </p:grpSpPr>
          <p:sp>
            <p:nvSpPr>
              <p:cNvPr id="3" name="חץ שמאלה 2"/>
              <p:cNvSpPr/>
              <p:nvPr/>
            </p:nvSpPr>
            <p:spPr>
              <a:xfrm>
                <a:off x="134278" y="4197807"/>
                <a:ext cx="8902217" cy="432048"/>
              </a:xfrm>
              <a:prstGeom prst="lef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/>
              </a:p>
            </p:txBody>
          </p:sp>
          <p:sp>
            <p:nvSpPr>
              <p:cNvPr id="8" name="הסבר חץ למעלה 7"/>
              <p:cNvSpPr/>
              <p:nvPr/>
            </p:nvSpPr>
            <p:spPr>
              <a:xfrm>
                <a:off x="8075578" y="4629855"/>
                <a:ext cx="1104934" cy="1440160"/>
              </a:xfrm>
              <a:prstGeom prst="upArrowCallou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נפילת בבל</a:t>
                </a:r>
              </a:p>
            </p:txBody>
          </p:sp>
          <p:sp>
            <p:nvSpPr>
              <p:cNvPr id="9" name="הסבר חץ למעלה 8"/>
              <p:cNvSpPr/>
              <p:nvPr/>
            </p:nvSpPr>
            <p:spPr>
              <a:xfrm>
                <a:off x="6851442" y="4629855"/>
                <a:ext cx="1104934" cy="1440160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הצהרת כורש</a:t>
                </a:r>
              </a:p>
            </p:txBody>
          </p:sp>
          <p:sp>
            <p:nvSpPr>
              <p:cNvPr id="7" name="הסבר חץ למעלה 6"/>
              <p:cNvSpPr/>
              <p:nvPr/>
            </p:nvSpPr>
            <p:spPr>
              <a:xfrm>
                <a:off x="5740175" y="4629855"/>
                <a:ext cx="1104934" cy="1440160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תחילת הבנייה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10" name="הסבר חץ למעלה 9"/>
              <p:cNvSpPr/>
              <p:nvPr/>
            </p:nvSpPr>
            <p:spPr>
              <a:xfrm>
                <a:off x="4647254" y="4629855"/>
                <a:ext cx="1104934" cy="1440160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הקפאת הבנייה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11" name="הסבר חץ למעלה 10"/>
              <p:cNvSpPr/>
              <p:nvPr/>
            </p:nvSpPr>
            <p:spPr>
              <a:xfrm>
                <a:off x="3542320" y="4629855"/>
                <a:ext cx="1104934" cy="1440160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חידוש הבנייה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12" name="הסבר חץ למעלה 11"/>
              <p:cNvSpPr/>
              <p:nvPr/>
            </p:nvSpPr>
            <p:spPr>
              <a:xfrm>
                <a:off x="2437386" y="4629855"/>
                <a:ext cx="1104934" cy="1440160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סיום הבנייה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13" name="הסבר חץ למעלה 12"/>
              <p:cNvSpPr/>
              <p:nvPr/>
            </p:nvSpPr>
            <p:spPr>
              <a:xfrm>
                <a:off x="1332452" y="4629855"/>
                <a:ext cx="1104934" cy="1440160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עליית עזרא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14" name="ענן 13"/>
              <p:cNvSpPr/>
              <p:nvPr/>
            </p:nvSpPr>
            <p:spPr>
              <a:xfrm>
                <a:off x="3155399" y="5921896"/>
                <a:ext cx="2859969" cy="936104"/>
              </a:xfrm>
              <a:prstGeom prst="cloud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נבואות חגי </a:t>
                </a:r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וזכריה על חידוש הבנייה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15" name="הסבר חץ למעלה 14"/>
              <p:cNvSpPr/>
              <p:nvPr/>
            </p:nvSpPr>
            <p:spPr>
              <a:xfrm>
                <a:off x="211020" y="4629855"/>
                <a:ext cx="1104934" cy="1440160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עליית נחמיה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16" name="מלבן מעוגל 15"/>
              <p:cNvSpPr/>
              <p:nvPr/>
            </p:nvSpPr>
            <p:spPr>
              <a:xfrm>
                <a:off x="5752188" y="3573016"/>
                <a:ext cx="2245771" cy="72008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כורש</a:t>
                </a:r>
              </a:p>
            </p:txBody>
          </p:sp>
          <p:sp>
            <p:nvSpPr>
              <p:cNvPr id="17" name="מלבן 16"/>
              <p:cNvSpPr/>
              <p:nvPr/>
            </p:nvSpPr>
            <p:spPr>
              <a:xfrm>
                <a:off x="7202527" y="4149080"/>
                <a:ext cx="402761" cy="4210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1400" b="1" cap="none" spc="300" dirty="0" smtClean="0">
                    <a:ln w="1143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1</a:t>
                </a:r>
                <a:endParaRPr lang="he-IL" sz="1400" b="1" cap="none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  <p:sp>
            <p:nvSpPr>
              <p:cNvPr id="18" name="מלבן 17"/>
              <p:cNvSpPr/>
              <p:nvPr/>
            </p:nvSpPr>
            <p:spPr>
              <a:xfrm>
                <a:off x="6137257" y="4149080"/>
                <a:ext cx="402761" cy="4210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1400" b="1" spc="300" dirty="0">
                    <a:ln w="1143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2</a:t>
                </a:r>
                <a:endParaRPr lang="he-IL" sz="1400" b="1" cap="none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  <p:sp>
            <p:nvSpPr>
              <p:cNvPr id="24" name="מלבן מעוגל 23"/>
              <p:cNvSpPr/>
              <p:nvPr/>
            </p:nvSpPr>
            <p:spPr>
              <a:xfrm>
                <a:off x="2437386" y="3573016"/>
                <a:ext cx="2209868" cy="72008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err="1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דריווש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20" name="מלבן 19"/>
              <p:cNvSpPr/>
              <p:nvPr/>
            </p:nvSpPr>
            <p:spPr>
              <a:xfrm>
                <a:off x="4132284" y="4161854"/>
                <a:ext cx="402761" cy="4210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1400" b="1" spc="300" dirty="0">
                    <a:ln w="1143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2</a:t>
                </a:r>
                <a:endParaRPr lang="he-IL" sz="1400" b="1" cap="none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>
                <a:off x="2880760" y="4149080"/>
                <a:ext cx="402761" cy="4210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1400" b="1" spc="300" dirty="0" smtClean="0">
                    <a:ln w="1143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6</a:t>
                </a:r>
                <a:endParaRPr lang="he-IL" sz="1400" b="1" cap="none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  <p:sp>
            <p:nvSpPr>
              <p:cNvPr id="22" name="מלבן מעוגל 21"/>
              <p:cNvSpPr/>
              <p:nvPr/>
            </p:nvSpPr>
            <p:spPr>
              <a:xfrm>
                <a:off x="1043608" y="3573016"/>
                <a:ext cx="1728192" cy="72008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err="1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ארתחשסתא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27" name="מלבן מעוגל 26"/>
              <p:cNvSpPr/>
              <p:nvPr/>
            </p:nvSpPr>
            <p:spPr>
              <a:xfrm>
                <a:off x="-108520" y="3573016"/>
                <a:ext cx="2880320" cy="72008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err="1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ארתחשסתא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28" name="מלבן מעוגל 27"/>
              <p:cNvSpPr/>
              <p:nvPr/>
            </p:nvSpPr>
            <p:spPr>
              <a:xfrm rot="16200000">
                <a:off x="4754633" y="3234671"/>
                <a:ext cx="1503513" cy="613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אחשוורוש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29" name="מלבן מעוגל 28"/>
              <p:cNvSpPr/>
              <p:nvPr/>
            </p:nvSpPr>
            <p:spPr>
              <a:xfrm rot="16200000">
                <a:off x="4198920" y="3226017"/>
                <a:ext cx="1503513" cy="613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err="1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ארתחשסתא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30" name="הסבר חץ למטה 29"/>
              <p:cNvSpPr/>
              <p:nvPr/>
            </p:nvSpPr>
            <p:spPr>
              <a:xfrm>
                <a:off x="5045718" y="1772816"/>
                <a:ext cx="1106276" cy="1016766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מגילת אסתר</a:t>
                </a:r>
              </a:p>
            </p:txBody>
          </p:sp>
          <p:sp>
            <p:nvSpPr>
              <p:cNvPr id="31" name="מלבן מעוגל 30"/>
              <p:cNvSpPr/>
              <p:nvPr/>
            </p:nvSpPr>
            <p:spPr>
              <a:xfrm rot="16200000">
                <a:off x="7732415" y="3541173"/>
                <a:ext cx="1057344" cy="49551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400" dirty="0" err="1" smtClean="0">
                    <a:solidFill>
                      <a:schemeClr val="tx1"/>
                    </a:solidFill>
                    <a:latin typeface="Choco" pitchFamily="2" charset="-79"/>
                    <a:cs typeface="Choco" pitchFamily="2" charset="-79"/>
                  </a:rPr>
                  <a:t>דריווש</a:t>
                </a:r>
                <a:endParaRPr lang="he-IL" sz="1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>
                <a:off x="760096" y="4149080"/>
                <a:ext cx="577185" cy="4210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1400" b="1" spc="300" dirty="0" smtClean="0">
                    <a:ln w="1143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20</a:t>
                </a:r>
                <a:endParaRPr lang="he-IL" sz="1400" b="1" cap="none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1756021" y="4149080"/>
                <a:ext cx="402761" cy="4210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1400" b="1" spc="300" dirty="0" smtClean="0">
                    <a:ln w="1143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7</a:t>
                </a:r>
                <a:endParaRPr lang="he-IL" sz="1400" b="1" cap="none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35" name="מלבן 34"/>
            <p:cNvSpPr/>
            <p:nvPr/>
          </p:nvSpPr>
          <p:spPr>
            <a:xfrm>
              <a:off x="-85771" y="5373216"/>
              <a:ext cx="55331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1400" b="1" spc="300" dirty="0" smtClean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32</a:t>
              </a:r>
              <a:endParaRPr lang="he-IL" sz="1400" b="1" cap="none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4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גילה אנכית 4"/>
          <p:cNvSpPr/>
          <p:nvPr/>
        </p:nvSpPr>
        <p:spPr>
          <a:xfrm>
            <a:off x="2195736" y="2276872"/>
            <a:ext cx="4936143" cy="2736304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לולי דברי חז"ל...</a:t>
            </a:r>
            <a:endParaRPr lang="he-IL" sz="40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266380" y="4477920"/>
            <a:ext cx="914132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626852" y="4436969"/>
            <a:ext cx="1104999" cy="2232391"/>
          </a:xfrm>
          <a:prstGeom prst="upArrowCallout">
            <a:avLst>
              <a:gd name="adj1" fmla="val 22242"/>
              <a:gd name="adj2" fmla="val 25000"/>
              <a:gd name="adj3" fmla="val 25000"/>
              <a:gd name="adj4" fmla="val 7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5252245" y="458195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</a:p>
        </p:txBody>
      </p:sp>
      <p:sp>
        <p:nvSpPr>
          <p:cNvPr id="11" name="הסבר חץ למעלה 10"/>
          <p:cNvSpPr/>
          <p:nvPr/>
        </p:nvSpPr>
        <p:spPr>
          <a:xfrm>
            <a:off x="3693820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219333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114399" y="455666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5507591" y="3137109"/>
            <a:ext cx="1503511" cy="86409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392858" y="3602862"/>
            <a:ext cx="977452" cy="4264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 rot="16200000">
            <a:off x="6684239" y="3334530"/>
            <a:ext cx="990227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 rot="16200000">
            <a:off x="8155048" y="3443185"/>
            <a:ext cx="1336420" cy="4264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בלשאצר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1645920" y="2852936"/>
            <a:ext cx="621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הסבר אליפטי 22"/>
          <p:cNvSpPr/>
          <p:nvPr/>
        </p:nvSpPr>
        <p:spPr>
          <a:xfrm>
            <a:off x="1234026" y="404664"/>
            <a:ext cx="6727153" cy="1296144"/>
          </a:xfrm>
          <a:prstGeom prst="wedgeEllipseCallout">
            <a:avLst>
              <a:gd name="adj1" fmla="val -60748"/>
              <a:gd name="adj2" fmla="val -366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כמה שנים היו מתחילת מלכות פרס עד הצהרת כורש?</a:t>
            </a:r>
            <a:endParaRPr lang="he-IL" sz="2800" dirty="0">
              <a:solidFill>
                <a:schemeClr val="tx1"/>
              </a:solidFill>
              <a:cs typeface="Dybbuk" pitchFamily="2" charset="-79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5" y="3573016"/>
            <a:ext cx="248064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043608" y="3573016"/>
            <a:ext cx="172819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296068" y="3573016"/>
            <a:ext cx="247573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 rot="16200000">
            <a:off x="4632199" y="3122502"/>
            <a:ext cx="1503513" cy="8866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5364088" y="2903795"/>
            <a:ext cx="3245932" cy="138930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6796088" y="2318575"/>
            <a:ext cx="766528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2?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6796087" y="2318574"/>
            <a:ext cx="766528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10?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6796087" y="2315610"/>
            <a:ext cx="766528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30?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6796047" y="2321887"/>
            <a:ext cx="766528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???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0" grpId="0"/>
      <p:bldP spid="41" grpId="0"/>
      <p:bldP spid="43" grpId="0"/>
      <p:bldP spid="23" grpId="0" animBg="1"/>
      <p:bldP spid="24" grpId="0" animBg="1"/>
      <p:bldP spid="25" grpId="0" animBg="1"/>
      <p:bldP spid="26" grpId="0" animBg="1"/>
      <p:bldP spid="30" grpId="0" animBg="1"/>
      <p:bldP spid="27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266380" y="4477920"/>
            <a:ext cx="914132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626852" y="4436969"/>
            <a:ext cx="1104999" cy="2232391"/>
          </a:xfrm>
          <a:prstGeom prst="upArrowCallout">
            <a:avLst>
              <a:gd name="adj1" fmla="val 22242"/>
              <a:gd name="adj2" fmla="val 25000"/>
              <a:gd name="adj3" fmla="val 25000"/>
              <a:gd name="adj4" fmla="val 7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5252245" y="458195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</a:p>
        </p:txBody>
      </p:sp>
      <p:sp>
        <p:nvSpPr>
          <p:cNvPr id="11" name="הסבר חץ למעלה 10"/>
          <p:cNvSpPr/>
          <p:nvPr/>
        </p:nvSpPr>
        <p:spPr>
          <a:xfrm>
            <a:off x="3693820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219333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114399" y="455666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5507591" y="3137109"/>
            <a:ext cx="1503511" cy="86409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392858" y="3602862"/>
            <a:ext cx="977452" cy="4264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 rot="16200000">
            <a:off x="6684239" y="3334530"/>
            <a:ext cx="990227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 rot="16200000">
            <a:off x="8155048" y="3443185"/>
            <a:ext cx="1336420" cy="4264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בלשאצר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1645920" y="2852936"/>
            <a:ext cx="621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הסבר אליפטי 22"/>
          <p:cNvSpPr/>
          <p:nvPr/>
        </p:nvSpPr>
        <p:spPr>
          <a:xfrm>
            <a:off x="1234026" y="404664"/>
            <a:ext cx="6727153" cy="1728192"/>
          </a:xfrm>
          <a:prstGeom prst="wedgeEllipseCallout">
            <a:avLst>
              <a:gd name="adj1" fmla="val -60748"/>
              <a:gd name="adj2" fmla="val -366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האם </a:t>
            </a:r>
            <a:r>
              <a:rPr lang="he-IL" sz="2800" dirty="0" err="1" smtClean="0">
                <a:solidFill>
                  <a:schemeClr val="tx1"/>
                </a:solidFill>
                <a:cs typeface="Dybbuk" pitchFamily="2" charset="-79"/>
              </a:rPr>
              <a:t>דריווש</a:t>
            </a:r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 השני </a:t>
            </a:r>
            <a:r>
              <a:rPr lang="he-IL" sz="2800" dirty="0" err="1" smtClean="0">
                <a:solidFill>
                  <a:schemeClr val="tx1"/>
                </a:solidFill>
                <a:cs typeface="Dybbuk" pitchFamily="2" charset="-79"/>
              </a:rPr>
              <a:t>וארתחשסתא</a:t>
            </a:r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 היו מלכים שמלכו אחד אחרי השני או שהיו ביניהם עוד מלכים?</a:t>
            </a:r>
            <a:endParaRPr lang="he-IL" sz="2800" dirty="0">
              <a:solidFill>
                <a:schemeClr val="tx1"/>
              </a:solidFill>
              <a:cs typeface="Dybbuk" pitchFamily="2" charset="-79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5" y="3573016"/>
            <a:ext cx="248064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 השני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169641" y="3573016"/>
            <a:ext cx="2267744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 rot="16200000">
            <a:off x="4632199" y="3122502"/>
            <a:ext cx="1503513" cy="8866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1403649" y="3348717"/>
            <a:ext cx="1586204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ארסס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2989853" y="3331761"/>
            <a:ext cx="1808901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r>
              <a:rPr lang="he-IL" sz="22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 השני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116447" y="3348717"/>
            <a:ext cx="1287201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ועוד...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8229 0.003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31" grpId="0" animBg="1"/>
      <p:bldP spid="35" grpId="0" animBg="1"/>
      <p:bldP spid="37" grpId="0" animBg="1"/>
      <p:bldP spid="40" grpId="0"/>
      <p:bldP spid="41" grpId="0"/>
      <p:bldP spid="43" grpId="0"/>
      <p:bldP spid="23" grpId="0" animBg="1"/>
      <p:bldP spid="24" grpId="0" animBg="1"/>
      <p:bldP spid="26" grpId="0" animBg="1"/>
      <p:bldP spid="30" grpId="0" animBg="1"/>
      <p:bldP spid="29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266380" y="4477920"/>
            <a:ext cx="914132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626852" y="4436969"/>
            <a:ext cx="1104999" cy="2232391"/>
          </a:xfrm>
          <a:prstGeom prst="upArrowCallout">
            <a:avLst>
              <a:gd name="adj1" fmla="val 22242"/>
              <a:gd name="adj2" fmla="val 25000"/>
              <a:gd name="adj3" fmla="val 25000"/>
              <a:gd name="adj4" fmla="val 7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5252245" y="458195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</a:p>
        </p:txBody>
      </p:sp>
      <p:sp>
        <p:nvSpPr>
          <p:cNvPr id="11" name="הסבר חץ למעלה 10"/>
          <p:cNvSpPr/>
          <p:nvPr/>
        </p:nvSpPr>
        <p:spPr>
          <a:xfrm>
            <a:off x="3693820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219333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114399" y="455666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5507591" y="3137109"/>
            <a:ext cx="1503511" cy="86409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392858" y="3602862"/>
            <a:ext cx="977452" cy="4264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 rot="16200000">
            <a:off x="6684239" y="3334530"/>
            <a:ext cx="990227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 rot="16200000">
            <a:off x="8155048" y="3443185"/>
            <a:ext cx="1336420" cy="4264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בלשאצר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1645920" y="2852936"/>
            <a:ext cx="621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הסבר אליפטי 22"/>
          <p:cNvSpPr/>
          <p:nvPr/>
        </p:nvSpPr>
        <p:spPr>
          <a:xfrm>
            <a:off x="467544" y="133910"/>
            <a:ext cx="8255902" cy="2358986"/>
          </a:xfrm>
          <a:prstGeom prst="wedgeEllipseCallout">
            <a:avLst>
              <a:gd name="adj1" fmla="val -54125"/>
              <a:gd name="adj2" fmla="val -286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לאילו מהמלכים שנקראו "</a:t>
            </a:r>
            <a:r>
              <a:rPr lang="he-IL" sz="2800" dirty="0" err="1" smtClean="0">
                <a:solidFill>
                  <a:schemeClr val="tx1"/>
                </a:solidFill>
                <a:cs typeface="Dybbuk" pitchFamily="2" charset="-79"/>
              </a:rPr>
              <a:t>ארתחשסתא</a:t>
            </a:r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" מיוחסת שנת העלייה של נחמיה?  </a:t>
            </a:r>
          </a:p>
          <a:p>
            <a:pPr algn="ctr"/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האם </a:t>
            </a:r>
            <a:r>
              <a:rPr lang="he-IL" sz="2800" dirty="0" err="1" smtClean="0">
                <a:solidFill>
                  <a:schemeClr val="tx1"/>
                </a:solidFill>
                <a:cs typeface="Dybbuk" pitchFamily="2" charset="-79"/>
              </a:rPr>
              <a:t>לארתחשסתא</a:t>
            </a:r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 בזמן הקפאת הבנייה או </a:t>
            </a:r>
            <a:r>
              <a:rPr lang="he-IL" sz="2800" dirty="0" err="1" smtClean="0">
                <a:solidFill>
                  <a:schemeClr val="tx1"/>
                </a:solidFill>
                <a:cs typeface="Dybbuk" pitchFamily="2" charset="-79"/>
              </a:rPr>
              <a:t>לארתחשסתא</a:t>
            </a:r>
            <a:r>
              <a:rPr lang="he-IL" sz="2800" dirty="0" smtClean="0">
                <a:solidFill>
                  <a:schemeClr val="tx1"/>
                </a:solidFill>
                <a:cs typeface="Dybbuk" pitchFamily="2" charset="-79"/>
              </a:rPr>
              <a:t> לאחר שבית המקדש נבנה מחדש?</a:t>
            </a:r>
            <a:endParaRPr lang="he-IL" sz="2800" dirty="0">
              <a:solidFill>
                <a:schemeClr val="tx1"/>
              </a:solidFill>
              <a:cs typeface="Dybbuk" pitchFamily="2" charset="-79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5" y="3573016"/>
            <a:ext cx="248064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043608" y="3573016"/>
            <a:ext cx="172819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296068" y="3573016"/>
            <a:ext cx="247573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 rot="16200000">
            <a:off x="4632199" y="3122502"/>
            <a:ext cx="1503513" cy="8866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179997" y="2865710"/>
            <a:ext cx="1148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הסבר חץ למעלה 14"/>
          <p:cNvSpPr/>
          <p:nvPr/>
        </p:nvSpPr>
        <p:spPr>
          <a:xfrm rot="20599305">
            <a:off x="39669" y="451085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5592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50416 -0.111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29" grpId="1"/>
      <p:bldP spid="15" grpId="0" animBg="1"/>
      <p:bldP spid="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גילה אנכית 4"/>
          <p:cNvSpPr/>
          <p:nvPr/>
        </p:nvSpPr>
        <p:spPr>
          <a:xfrm>
            <a:off x="2195736" y="2276872"/>
            <a:ext cx="4936143" cy="2736304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תנא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: הוא כורש, הוא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דריוש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, הוא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ארתחשסתא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. </a:t>
            </a:r>
            <a:endParaRPr lang="he-IL" sz="2800" dirty="0" smtClean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  <a:p>
            <a:pPr algn="ctr"/>
            <a:endParaRPr lang="he-IL" sz="2000" dirty="0" smtClean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  <a:p>
            <a:pPr algn="ctr"/>
            <a:r>
              <a:rPr lang="he-IL" sz="20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תלמוד </a:t>
            </a:r>
            <a:r>
              <a:rPr lang="he-IL" sz="20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בבלי מסכת ראש השנה דף ג עמוד ב </a:t>
            </a:r>
          </a:p>
          <a:p>
            <a:pPr algn="ctr"/>
            <a:endParaRPr lang="he-IL" sz="20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6" y="3573016"/>
            <a:ext cx="220986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1043608" y="3573016"/>
            <a:ext cx="172819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64706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46226" y="2865710"/>
            <a:ext cx="105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296068" y="3573016"/>
            <a:ext cx="247573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הסבר חץ למטה 29"/>
          <p:cNvSpPr/>
          <p:nvPr/>
        </p:nvSpPr>
        <p:spPr>
          <a:xfrm>
            <a:off x="5045718" y="1772816"/>
            <a:ext cx="1106276" cy="10167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מגילת אסתר</a:t>
            </a: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296068" y="3573016"/>
            <a:ext cx="4961277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 השני= </a:t>
            </a:r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 השני= </a:t>
            </a:r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גילה אנכית 4"/>
          <p:cNvSpPr/>
          <p:nvPr/>
        </p:nvSpPr>
        <p:spPr>
          <a:xfrm>
            <a:off x="107504" y="116632"/>
            <a:ext cx="8928991" cy="6514714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  <a:p>
            <a:pPr algn="ctr"/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חדא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דבלשצר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, 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וחמש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דדריוש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וכורש...</a:t>
            </a:r>
          </a:p>
          <a:p>
            <a:pPr algn="ctr"/>
            <a:r>
              <a:rPr lang="he-IL" sz="16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תלמוד בבלי מסכת מגילה דף יא עמוד ב </a:t>
            </a:r>
            <a:endParaRPr lang="he-IL" sz="28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כורש 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מלך </a:t>
            </a:r>
            <a:r>
              <a:rPr lang="he-IL" sz="2800" b="1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ג' שנים </a:t>
            </a:r>
            <a:r>
              <a:rPr lang="he-IL" sz="2800" b="1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מקוטעות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... 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חמשים ושתים שנה לאחר חרבן הבית, עשו ישראל במלכות כשדים ונפקדו ועלו, </a:t>
            </a:r>
            <a:r>
              <a:rPr lang="he-IL" sz="2800" b="1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ג' של כורש וי"ד של </a:t>
            </a:r>
            <a:r>
              <a:rPr lang="he-IL" sz="2800" b="1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אחשורוש</a:t>
            </a:r>
            <a:r>
              <a:rPr lang="he-IL" sz="2800" b="1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ושתים של </a:t>
            </a:r>
            <a:r>
              <a:rPr lang="he-IL" sz="2800" b="1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דריוש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, ובשנת ב'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לדריוש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נבנה הבית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, 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וכן זכריה אמר ויען מלאך ה' 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ויאמר ה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' צבאות עד מתי אתה לא תרחם את ירושלם וגו' אשר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זעמתה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זה שבעים שנה (זכריה א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יב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), כל </a:t>
            </a:r>
            <a:r>
              <a:rPr lang="he-IL" sz="2800" b="1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ארבע שנים היה הבית נבנה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, שנאמר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ושיציא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ביתה דנה וגו' (עזרא ו טו), </a:t>
            </a:r>
            <a:r>
              <a:rPr lang="he-IL" sz="2800" b="1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ובאותו הזמן לשנה הבאה עלה עזרא מבבל וגלות אחרת עמו, 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שנאמר הוא עזרא עלה מבבל וגו', ויעלו מבני ישראל וגו' אל ירושלם בשנת שבע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לארתחשסתא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המלך, ויבא ירושלם בחדש החמישי 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היא שנת השביעית 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למלך, כי באחד לחדש הראשון וגו', כי עזרא הכין לבבו וגו' 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(עזרא 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ז), ובא והבדיל את ישראל מן הנשים </a:t>
            </a:r>
            <a:r>
              <a:rPr lang="he-IL" sz="28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הנכריות</a:t>
            </a:r>
            <a:r>
              <a:rPr lang="he-IL" sz="28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. </a:t>
            </a:r>
          </a:p>
          <a:p>
            <a:pPr algn="ctr"/>
            <a:r>
              <a:rPr lang="he-IL" sz="16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סדר עולם פרק </a:t>
            </a:r>
            <a:r>
              <a:rPr lang="he-IL" sz="16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כ"ט</a:t>
            </a:r>
            <a:endParaRPr lang="he-IL" sz="16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4458" y="228559"/>
            <a:ext cx="5328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 smtClean="0">
                <a:latin typeface="Yoav" pitchFamily="2" charset="-79"/>
                <a:cs typeface="Yoav" pitchFamily="2" charset="-79"/>
              </a:rPr>
              <a:t>שנות המלכים</a:t>
            </a:r>
            <a:endParaRPr lang="he-IL" sz="4800" b="1" dirty="0">
              <a:latin typeface="Yoav" pitchFamily="2" charset="-79"/>
              <a:cs typeface="Yoav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899592" y="277926"/>
            <a:ext cx="7488832" cy="36551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הצהרת כורש:</a:t>
            </a: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כֹּה אָמַר כֹּרֶשׁ מֶלֶךְ פָּרַס כֹּל מַמְלְכוֹת הָאָרֶץ נָתַן לִי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יְקֹוָק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אֱלֹהֵי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הַשָּׁמָיִם וְהוּא פָקַד עָלַי לִבְנוֹת לוֹ בַיִת בִּירוּשָׁלִַם אֲשֶׁר בִּיהוּדָה: מִי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בָכֶם מִכָּל עַמּוֹ יְהִי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אֱלֹהָיו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עִמּוֹ וְיַעַל לִירוּשָׁלִַם אֲשֶׁר בִּיהוּדָה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וְיִבֶן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אֶת בֵּית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יְקֹוָק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אֱלֹהֵי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יִשְׂרָאֵל הוּא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הָאֱלֹהִים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אֲשֶׁר בִּירוּשָׁלִָם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א', ב'-ג'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 rot="20905374">
            <a:off x="8139998" y="4514047"/>
            <a:ext cx="914132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626852" y="4436969"/>
            <a:ext cx="1104999" cy="2232391"/>
          </a:xfrm>
          <a:prstGeom prst="upArrowCallout">
            <a:avLst>
              <a:gd name="adj1" fmla="val 22242"/>
              <a:gd name="adj2" fmla="val 25000"/>
              <a:gd name="adj3" fmla="val 25000"/>
              <a:gd name="adj4" fmla="val 7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5252245" y="458195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</a:p>
        </p:txBody>
      </p:sp>
      <p:sp>
        <p:nvSpPr>
          <p:cNvPr id="11" name="הסבר חץ למעלה 10"/>
          <p:cNvSpPr/>
          <p:nvPr/>
        </p:nvSpPr>
        <p:spPr>
          <a:xfrm>
            <a:off x="3693820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219333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114399" y="455666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-97707" y="455059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5088961" y="2682003"/>
            <a:ext cx="1431502" cy="177336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392858" y="3602862"/>
            <a:ext cx="977452" cy="4264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-43255" y="3595954"/>
            <a:ext cx="4961277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 השני= </a:t>
            </a:r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 השני= </a:t>
            </a:r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7596336" y="2708920"/>
            <a:ext cx="455829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2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6948264" y="2708920"/>
            <a:ext cx="526803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3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 rot="16200000">
            <a:off x="6684239" y="3334530"/>
            <a:ext cx="990227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6" name="מלבן מעוגל 35"/>
          <p:cNvSpPr/>
          <p:nvPr/>
        </p:nvSpPr>
        <p:spPr>
          <a:xfrm>
            <a:off x="5486788" y="2285415"/>
            <a:ext cx="635848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14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 rot="16200000">
            <a:off x="7639850" y="3436154"/>
            <a:ext cx="1336420" cy="4264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בלשאצר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8" name="מלבן מעוגל 37"/>
          <p:cNvSpPr/>
          <p:nvPr/>
        </p:nvSpPr>
        <p:spPr>
          <a:xfrm>
            <a:off x="8139998" y="2461162"/>
            <a:ext cx="324655" cy="4955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1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1645920" y="2852936"/>
            <a:ext cx="621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4458" y="228559"/>
            <a:ext cx="5328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 smtClean="0">
                <a:latin typeface="Yoav" pitchFamily="2" charset="-79"/>
                <a:cs typeface="Yoav" pitchFamily="2" charset="-79"/>
              </a:rPr>
              <a:t>שנות המלכים</a:t>
            </a:r>
            <a:endParaRPr lang="he-IL" sz="4800" b="1" dirty="0">
              <a:latin typeface="Yoav" pitchFamily="2" charset="-79"/>
              <a:cs typeface="Yoav" pitchFamily="2" charset="-79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מלבן 49"/>
          <p:cNvSpPr/>
          <p:nvPr/>
        </p:nvSpPr>
        <p:spPr>
          <a:xfrm>
            <a:off x="552133" y="3009146"/>
            <a:ext cx="851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-180528" y="3009146"/>
            <a:ext cx="853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32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1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198354" y="836712"/>
            <a:ext cx="6830030" cy="5184576"/>
            <a:chOff x="1187625" y="116632"/>
            <a:chExt cx="7200800" cy="5184576"/>
          </a:xfrm>
        </p:grpSpPr>
        <p:sp>
          <p:nvSpPr>
            <p:cNvPr id="5" name="מגילה אנכית 4"/>
            <p:cNvSpPr/>
            <p:nvPr/>
          </p:nvSpPr>
          <p:spPr>
            <a:xfrm>
              <a:off x="1187625" y="116632"/>
              <a:ext cx="7200800" cy="5184576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ואין </a:t>
              </a:r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אתה מוצא לפרס מלכים אלא ב', כורש </a:t>
              </a:r>
              <a:r>
                <a:rPr lang="he-IL" sz="2800" dirty="0" err="1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ודריוש</a:t>
              </a:r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, ולמדי ב', </a:t>
              </a:r>
              <a:r>
                <a:rPr lang="he-IL" sz="2800" dirty="0" err="1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דריוש</a:t>
              </a:r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 </a:t>
              </a:r>
              <a:r>
                <a:rPr lang="he-IL" sz="2800" dirty="0" err="1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ואחשורוש</a:t>
              </a:r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, אלא הוא כורש, הוא </a:t>
              </a:r>
              <a:r>
                <a:rPr lang="he-IL" sz="2800" dirty="0" err="1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דריוש</a:t>
              </a:r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, הוא </a:t>
              </a:r>
              <a:r>
                <a:rPr lang="he-IL" sz="2800" dirty="0" err="1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ארתחשסתא</a:t>
              </a:r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, לפי שכל המלכות נקראת </a:t>
              </a:r>
              <a:r>
                <a:rPr lang="he-IL" sz="2800" dirty="0" err="1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ארתחשסתא</a:t>
              </a:r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, </a:t>
              </a:r>
              <a:r>
                <a:rPr lang="he-IL" sz="2800" b="1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כל שני מלכי מדי ופרס חמשים ושתים שנה...</a:t>
              </a:r>
            </a:p>
            <a:p>
              <a:pPr algn="ctr"/>
              <a:r>
                <a:rPr lang="he-IL" sz="2800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רבי יוסי אומר </a:t>
              </a:r>
              <a:r>
                <a:rPr lang="he-IL" sz="2800" b="1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מלכות פרס בפני הבית ל"ד שנה  </a:t>
              </a:r>
            </a:p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סדר </a:t>
              </a:r>
              <a:r>
                <a:rPr lang="he-IL" dirty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עולם </a:t>
              </a:r>
              <a:r>
                <a:rPr lang="he-IL" dirty="0" smtClean="0">
                  <a:solidFill>
                    <a:schemeClr val="tx1"/>
                  </a:solidFill>
                  <a:latin typeface="Yoav" pitchFamily="2" charset="-79"/>
                  <a:cs typeface="Yoav" pitchFamily="2" charset="-79"/>
                </a:rPr>
                <a:t>רבה פרק ל'</a:t>
              </a:r>
              <a:endParaRPr lang="he-IL" dirty="0">
                <a:solidFill>
                  <a:schemeClr val="tx1"/>
                </a:solidFill>
                <a:latin typeface="Yoav" pitchFamily="2" charset="-79"/>
                <a:cs typeface="Yoav" pitchFamily="2" charset="-79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4458" y="116632"/>
              <a:ext cx="532859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800" b="1" dirty="0" smtClean="0">
                  <a:latin typeface="Yoav" pitchFamily="2" charset="-79"/>
                  <a:cs typeface="Yoav" pitchFamily="2" charset="-79"/>
                </a:rPr>
                <a:t>שנות מלכות פרס</a:t>
              </a:r>
              <a:endParaRPr lang="he-IL" sz="4800" b="1" dirty="0">
                <a:latin typeface="Yoav" pitchFamily="2" charset="-79"/>
                <a:cs typeface="Yoav" pitchFamily="2" charset="-79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 rot="20905374">
            <a:off x="8139998" y="4514047"/>
            <a:ext cx="914132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626852" y="4436969"/>
            <a:ext cx="1104999" cy="2232391"/>
          </a:xfrm>
          <a:prstGeom prst="upArrowCallout">
            <a:avLst>
              <a:gd name="adj1" fmla="val 22242"/>
              <a:gd name="adj2" fmla="val 25000"/>
              <a:gd name="adj3" fmla="val 25000"/>
              <a:gd name="adj4" fmla="val 71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5252245" y="458195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</a:p>
        </p:txBody>
      </p:sp>
      <p:sp>
        <p:nvSpPr>
          <p:cNvPr id="11" name="הסבר חץ למעלה 10"/>
          <p:cNvSpPr/>
          <p:nvPr/>
        </p:nvSpPr>
        <p:spPr>
          <a:xfrm>
            <a:off x="3693820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219333" y="4554350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114399" y="4556662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-97707" y="455059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5088961" y="2682003"/>
            <a:ext cx="1431502" cy="177336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 rot="16200000">
            <a:off x="7392858" y="3602862"/>
            <a:ext cx="977452" cy="4264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-43255" y="3595954"/>
            <a:ext cx="4961277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 השני= </a:t>
            </a:r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 השני= </a:t>
            </a:r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7596336" y="2708920"/>
            <a:ext cx="455829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2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6948264" y="2708920"/>
            <a:ext cx="526803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3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 rot="16200000">
            <a:off x="6684239" y="3334530"/>
            <a:ext cx="990227" cy="9759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6" name="מלבן מעוגל 35"/>
          <p:cNvSpPr/>
          <p:nvPr/>
        </p:nvSpPr>
        <p:spPr>
          <a:xfrm>
            <a:off x="5486788" y="2501439"/>
            <a:ext cx="635848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14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 rot="16200000">
            <a:off x="7639850" y="3436154"/>
            <a:ext cx="1336420" cy="4264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בלשאצר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8" name="מלבן מעוגל 37"/>
          <p:cNvSpPr/>
          <p:nvPr/>
        </p:nvSpPr>
        <p:spPr>
          <a:xfrm>
            <a:off x="8139998" y="2461162"/>
            <a:ext cx="324655" cy="4955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1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1645920" y="2852936"/>
            <a:ext cx="621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4458" y="228559"/>
            <a:ext cx="5328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 smtClean="0">
                <a:latin typeface="Yoav" pitchFamily="2" charset="-79"/>
                <a:cs typeface="Yoav" pitchFamily="2" charset="-79"/>
              </a:rPr>
              <a:t>שנות מלכות </a:t>
            </a:r>
            <a:r>
              <a:rPr lang="he-IL" sz="4800" b="1" dirty="0">
                <a:latin typeface="Yoav" pitchFamily="2" charset="-79"/>
                <a:cs typeface="Yoav" pitchFamily="2" charset="-79"/>
              </a:rPr>
              <a:t>פרס</a:t>
            </a:r>
          </a:p>
        </p:txBody>
      </p:sp>
      <p:sp>
        <p:nvSpPr>
          <p:cNvPr id="4" name="חץ מכופף 3"/>
          <p:cNvSpPr/>
          <p:nvPr/>
        </p:nvSpPr>
        <p:spPr>
          <a:xfrm flipH="1">
            <a:off x="83988" y="1916832"/>
            <a:ext cx="4343996" cy="2583745"/>
          </a:xfrm>
          <a:prstGeom prst="bentArrow">
            <a:avLst>
              <a:gd name="adj1" fmla="val 5758"/>
              <a:gd name="adj2" fmla="val 11268"/>
              <a:gd name="adj3" fmla="val 25000"/>
              <a:gd name="adj4" fmla="val 4375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1114399" y="1700808"/>
            <a:ext cx="1020059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500" b="1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34</a:t>
            </a:r>
            <a:endParaRPr lang="he-IL" sz="4500" b="1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חץ מכופף 29"/>
          <p:cNvSpPr/>
          <p:nvPr/>
        </p:nvSpPr>
        <p:spPr>
          <a:xfrm flipH="1">
            <a:off x="3797138" y="1948564"/>
            <a:ext cx="4343996" cy="2570298"/>
          </a:xfrm>
          <a:prstGeom prst="bentArrow">
            <a:avLst>
              <a:gd name="adj1" fmla="val 5758"/>
              <a:gd name="adj2" fmla="val 11268"/>
              <a:gd name="adj3" fmla="val 25000"/>
              <a:gd name="adj4" fmla="val 4375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9" name="מלבן מעוגל 38"/>
          <p:cNvSpPr/>
          <p:nvPr/>
        </p:nvSpPr>
        <p:spPr>
          <a:xfrm>
            <a:off x="5436096" y="1700808"/>
            <a:ext cx="1020059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500" b="1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18</a:t>
            </a:r>
            <a:endParaRPr lang="he-IL" sz="4500" b="1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552133" y="3009146"/>
            <a:ext cx="851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-180528" y="3009146"/>
            <a:ext cx="853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32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1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6" y="3573016"/>
            <a:ext cx="220986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1043608" y="3573016"/>
            <a:ext cx="172819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64706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0" y="3573016"/>
            <a:ext cx="2771800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" name="מסגרת משופעת 1"/>
          <p:cNvSpPr/>
          <p:nvPr/>
        </p:nvSpPr>
        <p:spPr>
          <a:xfrm>
            <a:off x="1442898" y="304520"/>
            <a:ext cx="6408712" cy="1978209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בניית בית המקדש הסתיימה בשנת 6 </a:t>
            </a:r>
            <a:r>
              <a:rPr lang="he-IL" sz="36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לדריווש</a:t>
            </a:r>
            <a:r>
              <a:rPr lang="he-IL" sz="36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...</a:t>
            </a:r>
            <a:endParaRPr lang="he-IL" sz="36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</p:txBody>
      </p:sp>
      <p:sp>
        <p:nvSpPr>
          <p:cNvPr id="6" name="חץ שמאלה 5"/>
          <p:cNvSpPr/>
          <p:nvPr/>
        </p:nvSpPr>
        <p:spPr>
          <a:xfrm rot="17097779">
            <a:off x="2743283" y="2335593"/>
            <a:ext cx="879364" cy="40449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מלבן 31"/>
          <p:cNvSpPr/>
          <p:nvPr/>
        </p:nvSpPr>
        <p:spPr>
          <a:xfrm>
            <a:off x="552133" y="3009146"/>
            <a:ext cx="851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-180528" y="3009146"/>
            <a:ext cx="853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32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2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הסבר חץ למעלה 14"/>
          <p:cNvSpPr/>
          <p:nvPr/>
        </p:nvSpPr>
        <p:spPr>
          <a:xfrm>
            <a:off x="2110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נחמיה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752188" y="3573016"/>
            <a:ext cx="224577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כורש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141156" y="285293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598230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437386" y="3573016"/>
            <a:ext cx="220986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097586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679511" y="286571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1043608" y="3573016"/>
            <a:ext cx="172819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647060" y="285293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he-IL" sz="54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0" y="3573016"/>
            <a:ext cx="2771800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2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" name="מסגרת משופעת 1"/>
          <p:cNvSpPr/>
          <p:nvPr/>
        </p:nvSpPr>
        <p:spPr>
          <a:xfrm>
            <a:off x="899592" y="116631"/>
            <a:ext cx="7776864" cy="2879379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בשנת 20 </a:t>
            </a:r>
            <a:r>
              <a:rPr lang="he-IL" sz="36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לארתחשסתא</a:t>
            </a:r>
            <a:r>
              <a:rPr lang="he-IL" sz="36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, אומר נחמיה: </a:t>
            </a:r>
          </a:p>
          <a:p>
            <a:pPr algn="ctr"/>
            <a:r>
              <a:rPr lang="he-IL" sz="2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וָאֹמַר 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לַמֶּלֶךְ אִם עַל הַמֶּלֶךְ טוֹב וְאִם יִיטַב עַבְדְּךָ לְפָנֶיךָ אֲשֶׁר תִּשְׁלָחֵנִי אֶל יְהוּדָה אֶל עִיר קִבְרוֹת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אֲבֹתַי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4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וְאֶבְנֶנָּה</a:t>
            </a:r>
            <a:r>
              <a:rPr lang="he-IL" sz="2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נחמיה ב', ה</a:t>
            </a:r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'</a:t>
            </a:r>
            <a:endParaRPr lang="he-IL" sz="14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</p:txBody>
      </p:sp>
      <p:sp>
        <p:nvSpPr>
          <p:cNvPr id="6" name="חץ שמאלה 5"/>
          <p:cNvSpPr/>
          <p:nvPr/>
        </p:nvSpPr>
        <p:spPr>
          <a:xfrm rot="14814237">
            <a:off x="-4625" y="2303942"/>
            <a:ext cx="1069366" cy="40449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מעוגל 27"/>
          <p:cNvSpPr/>
          <p:nvPr/>
        </p:nvSpPr>
        <p:spPr>
          <a:xfrm rot="16200000">
            <a:off x="7732415" y="3541173"/>
            <a:ext cx="1057344" cy="4955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דריווש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 rot="16200000">
            <a:off x="4754633" y="3234671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אחשוורוש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 rot="16200000">
            <a:off x="4198920" y="3226017"/>
            <a:ext cx="1503513" cy="613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ארתחשסתא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מלבן 31"/>
          <p:cNvSpPr/>
          <p:nvPr/>
        </p:nvSpPr>
        <p:spPr>
          <a:xfrm>
            <a:off x="552133" y="3009146"/>
            <a:ext cx="851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-180528" y="3009146"/>
            <a:ext cx="853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32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2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863588" y="404664"/>
            <a:ext cx="7272808" cy="2304257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עִיר </a:t>
            </a:r>
            <a:r>
              <a:rPr lang="he-IL" sz="60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קִבְרוֹת </a:t>
            </a:r>
            <a:r>
              <a:rPr lang="he-IL" sz="6000" dirty="0" err="1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אֲבֹתַי</a:t>
            </a:r>
            <a:r>
              <a:rPr lang="he-IL" sz="6000" dirty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</a:t>
            </a:r>
            <a:r>
              <a:rPr lang="he-IL" sz="60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וְאֶבְנֶנָּה</a:t>
            </a:r>
            <a:r>
              <a:rPr lang="he-IL" sz="60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???</a:t>
            </a:r>
            <a:endParaRPr lang="he-IL" sz="6000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</p:txBody>
      </p:sp>
      <p:sp>
        <p:nvSpPr>
          <p:cNvPr id="28" name="מסגרת משופעת 27"/>
          <p:cNvSpPr/>
          <p:nvPr/>
        </p:nvSpPr>
        <p:spPr>
          <a:xfrm>
            <a:off x="395535" y="116632"/>
            <a:ext cx="8640959" cy="3488319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"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דבשנת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שתים 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לדריוש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התחילו לבנות הבית ונגמר 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הבנין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בשנת שש למלכותו ולא בנו חומת העיר ושעריה כי אם בנין בית המקדש לבדו והיו נתונים ברעה גדולה ובחרפה לפי 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שהעכו"ם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שוללים אותם עד שנת עשרים 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לדריוש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שבקש על חומת העיר עד שעלתה ארוכה לחומת ירושלים 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כדמוכחי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קראי אך 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בבנין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הבית לא </a:t>
            </a:r>
            <a:r>
              <a:rPr lang="he-IL" sz="2800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נתעסקו</a:t>
            </a:r>
            <a:r>
              <a:rPr lang="he-IL" sz="2800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שכבר היה בנוי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ר"ה דף ג' עמוד ב </a:t>
            </a:r>
            <a:r>
              <a:rPr lang="he-IL" dirty="0" err="1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תוד"ה</a:t>
            </a:r>
            <a:r>
              <a:rPr lang="he-IL" dirty="0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 </a:t>
            </a:r>
            <a:r>
              <a:rPr lang="he-IL" smtClean="0">
                <a:solidFill>
                  <a:schemeClr val="tx1"/>
                </a:solidFill>
                <a:latin typeface="Yoav" pitchFamily="2" charset="-79"/>
                <a:cs typeface="Yoav" pitchFamily="2" charset="-79"/>
              </a:rPr>
              <a:t>דבשנת</a:t>
            </a:r>
            <a:endParaRPr lang="he-IL" dirty="0">
              <a:solidFill>
                <a:schemeClr val="tx1"/>
              </a:solidFill>
              <a:latin typeface="Yoav" pitchFamily="2" charset="-79"/>
              <a:cs typeface="Yoav" pitchFamily="2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0" y="3604951"/>
            <a:ext cx="9180512" cy="3280433"/>
            <a:chOff x="0" y="2789582"/>
            <a:chExt cx="9180512" cy="3280433"/>
          </a:xfrm>
        </p:grpSpPr>
        <p:sp>
          <p:nvSpPr>
            <p:cNvPr id="3" name="חץ שמאלה 2"/>
            <p:cNvSpPr/>
            <p:nvPr/>
          </p:nvSpPr>
          <p:spPr>
            <a:xfrm>
              <a:off x="134278" y="4197807"/>
              <a:ext cx="8902217" cy="432048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הסבר חץ למעלה 7"/>
            <p:cNvSpPr/>
            <p:nvPr/>
          </p:nvSpPr>
          <p:spPr>
            <a:xfrm>
              <a:off x="8075578" y="4629855"/>
              <a:ext cx="1104934" cy="1440160"/>
            </a:xfrm>
            <a:prstGeom prst="upArrow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נפילת בבל</a:t>
              </a:r>
            </a:p>
          </p:txBody>
        </p:sp>
        <p:sp>
          <p:nvSpPr>
            <p:cNvPr id="9" name="הסבר חץ למעלה 8"/>
            <p:cNvSpPr/>
            <p:nvPr/>
          </p:nvSpPr>
          <p:spPr>
            <a:xfrm>
              <a:off x="6851442" y="4629855"/>
              <a:ext cx="1104934" cy="144016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הצהרת כורש</a:t>
              </a:r>
            </a:p>
          </p:txBody>
        </p:sp>
        <p:sp>
          <p:nvSpPr>
            <p:cNvPr id="7" name="הסבר חץ למעלה 6"/>
            <p:cNvSpPr/>
            <p:nvPr/>
          </p:nvSpPr>
          <p:spPr>
            <a:xfrm>
              <a:off x="5740175" y="4629855"/>
              <a:ext cx="1104934" cy="144016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תחילת הבנייה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0" name="הסבר חץ למעלה 9"/>
            <p:cNvSpPr/>
            <p:nvPr/>
          </p:nvSpPr>
          <p:spPr>
            <a:xfrm>
              <a:off x="4647254" y="4629855"/>
              <a:ext cx="1104934" cy="144016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הקפאת הבנייה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1" name="הסבר חץ למעלה 10"/>
            <p:cNvSpPr/>
            <p:nvPr/>
          </p:nvSpPr>
          <p:spPr>
            <a:xfrm>
              <a:off x="3542320" y="4629855"/>
              <a:ext cx="1104934" cy="144016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חידוש הבנייה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2" name="הסבר חץ למעלה 11"/>
            <p:cNvSpPr/>
            <p:nvPr/>
          </p:nvSpPr>
          <p:spPr>
            <a:xfrm>
              <a:off x="2437386" y="4629855"/>
              <a:ext cx="1104934" cy="144016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סיום הבנייה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3" name="הסבר חץ למעלה 12"/>
            <p:cNvSpPr/>
            <p:nvPr/>
          </p:nvSpPr>
          <p:spPr>
            <a:xfrm>
              <a:off x="1332452" y="4629855"/>
              <a:ext cx="1104934" cy="144016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עליית עזרא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5" name="הסבר חץ למעלה 14"/>
            <p:cNvSpPr/>
            <p:nvPr/>
          </p:nvSpPr>
          <p:spPr>
            <a:xfrm>
              <a:off x="211020" y="4629855"/>
              <a:ext cx="1104934" cy="144016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עליית נחמיה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5752188" y="3573016"/>
              <a:ext cx="2245771" cy="7200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כורש</a:t>
              </a:r>
            </a:p>
          </p:txBody>
        </p:sp>
        <p:sp>
          <p:nvSpPr>
            <p:cNvPr id="17" name="מלבן 16"/>
            <p:cNvSpPr/>
            <p:nvPr/>
          </p:nvSpPr>
          <p:spPr>
            <a:xfrm>
              <a:off x="7141156" y="2852936"/>
              <a:ext cx="6206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300" dirty="0" smtClean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1</a:t>
              </a:r>
              <a:endParaRPr lang="he-IL" sz="5400" b="1" cap="none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5982300" y="2852936"/>
              <a:ext cx="6206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</a:t>
              </a:r>
              <a:endParaRPr lang="he-IL" sz="5400" b="1" cap="none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0" name="מלבן 19"/>
            <p:cNvSpPr/>
            <p:nvPr/>
          </p:nvSpPr>
          <p:spPr>
            <a:xfrm>
              <a:off x="4097586" y="2865710"/>
              <a:ext cx="6206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spc="300" dirty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</a:t>
              </a:r>
              <a:endParaRPr lang="he-IL" sz="5400" b="1" cap="none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1" name="מלבן 20"/>
            <p:cNvSpPr/>
            <p:nvPr/>
          </p:nvSpPr>
          <p:spPr>
            <a:xfrm>
              <a:off x="2679511" y="2865710"/>
              <a:ext cx="6206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spc="300" dirty="0" smtClean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6</a:t>
              </a:r>
              <a:endParaRPr lang="he-IL" sz="5400" b="1" cap="none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3" name="מלבן 22"/>
            <p:cNvSpPr/>
            <p:nvPr/>
          </p:nvSpPr>
          <p:spPr>
            <a:xfrm>
              <a:off x="1647060" y="2852936"/>
              <a:ext cx="6206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spc="300" dirty="0" smtClean="0">
                  <a:ln w="1143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7</a:t>
              </a:r>
              <a:endParaRPr lang="he-IL" sz="5400" b="1" cap="none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29" name="מלבן מעוגל 28"/>
            <p:cNvSpPr/>
            <p:nvPr/>
          </p:nvSpPr>
          <p:spPr>
            <a:xfrm rot="16200000">
              <a:off x="7732415" y="3541173"/>
              <a:ext cx="1057344" cy="49551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err="1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דריווש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30" name="מלבן מעוגל 29"/>
            <p:cNvSpPr/>
            <p:nvPr/>
          </p:nvSpPr>
          <p:spPr>
            <a:xfrm rot="16200000">
              <a:off x="4754633" y="3234671"/>
              <a:ext cx="1503513" cy="61333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אחשוורוש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32" name="מלבן מעוגל 31"/>
            <p:cNvSpPr/>
            <p:nvPr/>
          </p:nvSpPr>
          <p:spPr>
            <a:xfrm>
              <a:off x="0" y="3574152"/>
              <a:ext cx="5201249" cy="7200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כורש השני= </a:t>
              </a:r>
              <a:r>
                <a:rPr lang="he-IL" sz="2400" dirty="0" err="1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דריווש</a:t>
              </a:r>
              <a:r>
                <a:rPr lang="he-IL" sz="2400" dirty="0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 השני= </a:t>
              </a:r>
              <a:r>
                <a:rPr lang="he-IL" sz="2400" dirty="0" err="1" smtClean="0">
                  <a:solidFill>
                    <a:schemeClr val="tx1"/>
                  </a:solidFill>
                  <a:latin typeface="Choco" pitchFamily="2" charset="-79"/>
                  <a:cs typeface="Choco" pitchFamily="2" charset="-79"/>
                </a:rPr>
                <a:t>ארתחשסתא</a:t>
              </a:r>
              <a:endPara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מלבן 26"/>
          <p:cNvSpPr/>
          <p:nvPr/>
        </p:nvSpPr>
        <p:spPr>
          <a:xfrm>
            <a:off x="552133" y="3789040"/>
            <a:ext cx="851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-180528" y="3789040"/>
            <a:ext cx="853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32</a:t>
            </a:r>
            <a:endParaRPr lang="he-IL" sz="4000" b="1" cap="none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2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899592" y="188640"/>
            <a:ext cx="7488832" cy="3528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תחילת הבנייה:</a:t>
            </a: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וּבַשָּׁנָה הַשֵּׁנִית לְבוֹאָם אֶל בֵּית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הָאֱלֹהִים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לִירוּשָׁלִַם בַּחֹדֶשׁ הַשֵּׁנִי הֵחֵלּוּ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זְרֻבָּבֶל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בֶן שְׁאַלְתִּיאֵל וְיֵשׁוּעַ בֶּן יוֹצָדָק וּשְׁאָר אֲחֵיהֶם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הַכֹּהֲנִים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וְהַלְוִיִּם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וְכָל הַבָּאִים מֵהַשְּׁבִי יְרוּשָׁלִַם וַיַּעֲמִידוּ אֶת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הַלְוִיִּם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מִבֶּן עֶשְׂרִים שָׁנָה וָמַעְלָה לְנַצֵּחַ עַל מְלֶאכֶת בֵּית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יְקֹוָק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 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ג', ח'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592137" y="277926"/>
            <a:ext cx="8300343" cy="22149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הקפאת הבנייה:</a:t>
            </a: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וַיְהִי עַם הָאָרֶץ מְרַפִּים יְדֵי עַם יְהוּדָה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וּמְבַהֲלִים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אוֹתָם לִבְנוֹת: וְסֹכְרִים עֲלֵיהֶם יוֹעֲצִים לְהָפֵר עֲצָתָם כָּל יְמֵי כּוֹרֶשׁ מֶלֶךְ פָּרַס וְעַד מַלְכוּת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מֶלֶךְ פָּרָס... 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ד'-ה'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92137" y="188641"/>
            <a:ext cx="8300343" cy="37444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וּבְמַלְכוּת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אֲחַשְׁוֵרוֹש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בִּתְחִלַּת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מַלְכוּתוֹ כָּתְבוּ שִׂטְנָה עַל יֹשְׁבֵי יְהוּדָה 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וִירוּשָׁלִָם: וּבִימֵי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אַרְתַּחְשַׁשְׂתָּא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כָּתַב בִּשְׁלָם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מִתְרְדָת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טָבְאֵל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וּשְׁאָר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כְּנָוֹתָיו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עַל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אַרְתַּחְשַׁשְׂת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ְּ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מֶלֶךְ פָּרָס וּכְתָב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הַנִּשְׁתְּוָן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כָּתוּב אֲרָמִית וּמְתֻרְגָּם 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אֲרָמִית...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כְּעַן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שִׂימוּ טְּעֵם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לְבַטָּלָא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גֻּבְרַיָּא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אִלֵּךְ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וְקִרְיְתָא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דָךְ לָא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תִתְבְּנֵא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עַד מִנִּי טַעְמָא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יִתְּשָׂם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(עַתָּה 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שִׂימוּ צַו לְבַטֵּל הָאֲנָשִׁים הָאֵלֶּה, וְהַקִרְיָה הַזֹּאת לֹא תִּבָּנֶה עַד מִמֶּנִּי צַו </a:t>
            </a:r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יוּשָׂם)</a:t>
            </a:r>
            <a:endParaRPr lang="he-IL" sz="2800" dirty="0" smtClean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פסוקים ו', ז' , כ"א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435214" y="404664"/>
            <a:ext cx="8300343" cy="3240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נבואות חגי וזכריה:</a:t>
            </a:r>
          </a:p>
          <a:p>
            <a:pPr algn="ctr"/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וְהִתְנַבִּי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חַגַּי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נְבִיָּא וּזְכַרְיָה בַר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עִדּוֹא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נביאיא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נְבִיַּיָּא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עַל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יְהוּדָיֵא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דִּי בִיהוּד וּבִירוּשְׁלֶם בְּשֻׁם אֱלָהּ יִשְׂרָאֵל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עֲלֵיהוֹן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 </a:t>
            </a:r>
            <a:endParaRPr lang="he-IL" sz="2800" dirty="0" smtClean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(וַיִּנָּבֵא 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חַגַּי הַנָּבִיא וּזְכַרְיָה בֶּן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עִדּוֹא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 הַנְּבִיאִים עַל הַיְּהוּדִים אֲשֶׁר בִּיהוּדָה וּבִירוּשָׁלַיִם, בְּשֵׁם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אֱלֹהֵי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 יִשְׂרָאֵל </a:t>
            </a:r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אֲלֵיהֶם)</a:t>
            </a:r>
            <a:endParaRPr lang="he-IL" sz="2400" dirty="0">
              <a:solidFill>
                <a:schemeClr val="accent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ה', א'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428453" y="992053"/>
            <a:ext cx="8300343" cy="2065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נבואת חגי:</a:t>
            </a:r>
            <a:endParaRPr lang="he-IL" sz="28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הַעֵת לָכֶם אַתֶּם לָשֶׁבֶת בְּבָתֵּיכֶם סְפוּנִים וְהַבַּיִת הַזֶּה 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חָרֵב:</a:t>
            </a:r>
            <a:endParaRPr lang="he-IL" sz="28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חגי א', ד'</a:t>
            </a:r>
          </a:p>
        </p:txBody>
      </p:sp>
      <p:sp>
        <p:nvSpPr>
          <p:cNvPr id="2" name="ענן 1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428452" y="992053"/>
            <a:ext cx="8300343" cy="2065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נבואת זכריה:</a:t>
            </a:r>
            <a:endParaRPr lang="he-IL" sz="28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לָכֵן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כֹּה אָמַר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יְקֹוָק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שַׁבְתִּי לִירוּשָׁלִַם בְּרַחֲמִים בֵּיתִי יִבָּנֶה בָּהּ נְאֻם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יְקֹוָק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צְבָאוֹת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וְקָו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יִנָּטֶה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עַל יְרוּשָׁלִָם: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זכריה א', ט"ז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899592" y="476672"/>
            <a:ext cx="7488832" cy="3240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חידוש הבנייה:</a:t>
            </a:r>
          </a:p>
          <a:p>
            <a:pPr algn="ctr"/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בֵּאדַיִן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בְּטֵלַת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עֲבִידַת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בֵּית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אֱלָהָא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דִּי בִּירוּשְׁלֶם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וַהֲוָת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בָּטְלָא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עַד שְׁנַת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תַּרְתֵּין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לְמַלְכוּת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מֶלֶךְ פָּרָס:</a:t>
            </a:r>
          </a:p>
          <a:p>
            <a:pPr algn="ctr"/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(אָז 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בָּטְלָה עֲבוֹדַת בֵּית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הָאֱלֹהִים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 אֲשֶׁר בִּירוּשָׁלַיִם,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וְהָיְתָה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 בְּטֵלָה עַד שְׁנַת שְׁתַּיִם לְמַלְכוּת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דָּרְיָוֶש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ׁ מֶלֶךְ </a:t>
            </a:r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פָּרָס)</a:t>
            </a:r>
            <a:endParaRPr lang="he-IL" sz="2400" dirty="0">
              <a:solidFill>
                <a:schemeClr val="accent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ד', כ"ד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ענן 12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6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899592" y="476672"/>
            <a:ext cx="7488832" cy="27363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סיום הבנייה:</a:t>
            </a:r>
            <a:endParaRPr lang="he-IL" sz="2800" dirty="0" smtClean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וְשֵׁיצִיא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בַּיְתָה דְנָה עַד יוֹם תְּלָתָה לִירַח אֲדָר דִּי הִיא שְׁנַת שֵׁת לְמַלְכוּת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דָּרְיָוֶש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800" dirty="0" err="1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מַלְכָּא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 (וַיִּשְׁלַם הַבַּיִת הַזֶּה עַד יוֹם שְׁלֹשָׁה לְחֹדֶשׁ אֲדָר, אֲשֶׁר הִיא שְׁנַת שֵׁשׁ לְמַלְכוּת </a:t>
            </a:r>
            <a:r>
              <a:rPr lang="he-IL" sz="2400" dirty="0" err="1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דָּרְיָוֶש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ׁ </a:t>
            </a:r>
            <a:r>
              <a:rPr lang="he-IL" sz="2400" dirty="0" smtClean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הַמֶּלֶךְ</a:t>
            </a:r>
            <a:r>
              <a:rPr lang="he-IL" sz="2400" dirty="0">
                <a:solidFill>
                  <a:schemeClr val="accent1"/>
                </a:solidFill>
                <a:latin typeface="Mevorach" pitchFamily="2" charset="-79"/>
                <a:cs typeface="Mevorach" pitchFamily="2" charset="-79"/>
              </a:rPr>
              <a:t>)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ו', ט"ו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חץ שמאלה 2"/>
          <p:cNvSpPr/>
          <p:nvPr/>
        </p:nvSpPr>
        <p:spPr>
          <a:xfrm>
            <a:off x="134278" y="4197807"/>
            <a:ext cx="8902217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899592" y="476672"/>
            <a:ext cx="7488832" cy="28083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Sinaa" pitchFamily="2" charset="-79"/>
              </a:rPr>
              <a:t>עליית עזרא לירושלים:</a:t>
            </a:r>
            <a:endParaRPr lang="he-IL" sz="2800" dirty="0">
              <a:solidFill>
                <a:schemeClr val="tx1"/>
              </a:solidFill>
              <a:latin typeface="Mevorach" pitchFamily="2" charset="-79"/>
              <a:cs typeface="Mevorach" pitchFamily="2" charset="-79"/>
            </a:endParaRPr>
          </a:p>
          <a:p>
            <a:pPr algn="ctr"/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וְאַחַר הַדְּבָרִים הָאֵלֶּה בְּמַלְכוּת </a:t>
            </a:r>
            <a:r>
              <a:rPr lang="he-IL" sz="2800" dirty="0" err="1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אַרְתַּחְשַׁסְתְּא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 מֶלֶךְ פָּרָס עֶזְרָא בֶּן שְׂרָיָה בֶּן עֲזַרְיָה בֶּן 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חִלְקִיָּה...</a:t>
            </a:r>
          </a:p>
          <a:p>
            <a:pPr algn="ctr"/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וַיָּבֹא </a:t>
            </a:r>
            <a:r>
              <a:rPr lang="he-IL" sz="2800" dirty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יְרוּשָׁלִַם בַּחֹדֶשׁ הַחֲמִישִׁי הִיא שְׁנַת הַשְּׁבִיעִית לַמֶּלֶךְ</a:t>
            </a:r>
            <a:r>
              <a:rPr lang="he-IL" sz="28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: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  <a:latin typeface="Mevorach" pitchFamily="2" charset="-79"/>
                <a:cs typeface="Mevorach" pitchFamily="2" charset="-79"/>
              </a:rPr>
              <a:t>עזרא ז', פסוקים א', ח'</a:t>
            </a:r>
          </a:p>
        </p:txBody>
      </p:sp>
      <p:sp>
        <p:nvSpPr>
          <p:cNvPr id="8" name="הסבר חץ למעלה 7"/>
          <p:cNvSpPr/>
          <p:nvPr/>
        </p:nvSpPr>
        <p:spPr>
          <a:xfrm>
            <a:off x="8075578" y="4629855"/>
            <a:ext cx="1104934" cy="1440160"/>
          </a:xfrm>
          <a:prstGeom prst="up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נפילת בבל</a:t>
            </a:r>
          </a:p>
        </p:txBody>
      </p:sp>
      <p:sp>
        <p:nvSpPr>
          <p:cNvPr id="9" name="הסבר חץ למעלה 8"/>
          <p:cNvSpPr/>
          <p:nvPr/>
        </p:nvSpPr>
        <p:spPr>
          <a:xfrm>
            <a:off x="685144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הצהרת כורש</a:t>
            </a:r>
          </a:p>
        </p:txBody>
      </p:sp>
      <p:sp>
        <p:nvSpPr>
          <p:cNvPr id="7" name="הסבר חץ למעלה 6"/>
          <p:cNvSpPr/>
          <p:nvPr/>
        </p:nvSpPr>
        <p:spPr>
          <a:xfrm>
            <a:off x="5740175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תחילת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4647254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הקפאת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1" name="הסבר חץ למעלה 10"/>
          <p:cNvSpPr/>
          <p:nvPr/>
        </p:nvSpPr>
        <p:spPr>
          <a:xfrm>
            <a:off x="3542320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חידוש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2" name="הסבר חץ למעלה 11"/>
          <p:cNvSpPr/>
          <p:nvPr/>
        </p:nvSpPr>
        <p:spPr>
          <a:xfrm>
            <a:off x="2437386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סיום הבנייה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3" name="הסבר חץ למעלה 12"/>
          <p:cNvSpPr/>
          <p:nvPr/>
        </p:nvSpPr>
        <p:spPr>
          <a:xfrm>
            <a:off x="1332452" y="4629855"/>
            <a:ext cx="1104934" cy="14401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עליית עזרא</a:t>
            </a:r>
            <a:endParaRPr lang="he-IL" sz="24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155399" y="5921896"/>
            <a:ext cx="2859969" cy="936104"/>
          </a:xfrm>
          <a:prstGeom prst="clou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נבואות חגי </a:t>
            </a:r>
            <a:r>
              <a:rPr lang="he-IL" sz="2000" dirty="0" smtClean="0">
                <a:solidFill>
                  <a:schemeClr val="tx1"/>
                </a:solidFill>
                <a:latin typeface="Choco" pitchFamily="2" charset="-79"/>
                <a:cs typeface="Choco" pitchFamily="2" charset="-79"/>
              </a:rPr>
              <a:t>וזכריה על חידוש הבנייה</a:t>
            </a:r>
            <a:endParaRPr lang="he-IL" sz="2000" dirty="0">
              <a:solidFill>
                <a:schemeClr val="tx1"/>
              </a:solidFill>
              <a:latin typeface="Choco" pitchFamily="2" charset="-79"/>
              <a:cs typeface="Choco" pitchFamily="2" charset="-79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5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1322</TotalTime>
  <Words>2203</Words>
  <Application>Microsoft Office PowerPoint</Application>
  <PresentationFormat>‫הצגה על המסך (4:3)</PresentationFormat>
  <Paragraphs>589</Paragraphs>
  <Slides>35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46" baseType="lpstr">
      <vt:lpstr>Arial</vt:lpstr>
      <vt:lpstr>Gisha</vt:lpstr>
      <vt:lpstr>Choco</vt:lpstr>
      <vt:lpstr>Trebuchet MS</vt:lpstr>
      <vt:lpstr>Calibri</vt:lpstr>
      <vt:lpstr>Georgia</vt:lpstr>
      <vt:lpstr>Mevorach</vt:lpstr>
      <vt:lpstr>Dybbuk</vt:lpstr>
      <vt:lpstr>Yoav</vt:lpstr>
      <vt:lpstr>Sinaa</vt:lpstr>
      <vt:lpstr>זרם מדחף</vt:lpstr>
      <vt:lpstr>בניית ציר זמן עזרא ונחמיה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בית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עזרא ונחמיה</dc:title>
  <dc:creator>תמה בהרב</dc:creator>
  <cp:lastModifiedBy>תמה בהרב</cp:lastModifiedBy>
  <cp:revision>90</cp:revision>
  <dcterms:created xsi:type="dcterms:W3CDTF">2013-04-22T10:39:46Z</dcterms:created>
  <dcterms:modified xsi:type="dcterms:W3CDTF">2015-11-03T08:18:09Z</dcterms:modified>
</cp:coreProperties>
</file>