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78" r:id="rId4"/>
    <p:sldId id="275" r:id="rId5"/>
    <p:sldId id="276" r:id="rId6"/>
    <p:sldId id="267" r:id="rId7"/>
    <p:sldId id="271" r:id="rId8"/>
    <p:sldId id="268" r:id="rId9"/>
    <p:sldId id="269" r:id="rId10"/>
    <p:sldId id="272" r:id="rId11"/>
    <p:sldId id="273" r:id="rId12"/>
    <p:sldId id="274" r:id="rId13"/>
    <p:sldId id="27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4660"/>
  </p:normalViewPr>
  <p:slideViewPr>
    <p:cSldViewPr snapToGrid="0">
      <p:cViewPr>
        <p:scale>
          <a:sx n="66" d="100"/>
          <a:sy n="66" d="100"/>
        </p:scale>
        <p:origin x="126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11/20/2016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DA16AA21-1863-4931-97CB-99D0A168701B}" type="datetimeFigureOut">
              <a:rPr lang="en-US" dirty="0"/>
              <a:t>11/20/2016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3772C379-9A7C-4C87-A116-CBE9F58B04C5}" type="datetimeFigureOut">
              <a:rPr lang="en-US" dirty="0"/>
              <a:t>11/20/2016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11/20/2016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1"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מבט על </a:t>
            </a:r>
            <a:br>
              <a:rPr lang="he-IL" dirty="0" smtClean="0"/>
            </a:br>
            <a:r>
              <a:rPr lang="he-IL" sz="6000" dirty="0" err="1" smtClean="0">
                <a:latin typeface="Guttman Haim-Condensed" panose="02010401010101010101" pitchFamily="2" charset="-79"/>
                <a:cs typeface="Guttman Haim-Condensed" panose="02010401010101010101" pitchFamily="2" charset="-79"/>
              </a:rPr>
              <a:t>על</a:t>
            </a:r>
            <a:r>
              <a:rPr lang="he-IL" sz="6000" dirty="0" smtClean="0">
                <a:latin typeface="Guttman Haim-Condensed" panose="02010401010101010101" pitchFamily="2" charset="-79"/>
                <a:cs typeface="Guttman Haim-Condensed" panose="02010401010101010101" pitchFamily="2" charset="-79"/>
              </a:rPr>
              <a:t> ספר שמואל א'</a:t>
            </a:r>
            <a:endParaRPr lang="he-IL" sz="6000" dirty="0">
              <a:latin typeface="Guttman Haim-Condensed" panose="02010401010101010101" pitchFamily="2" charset="-79"/>
              <a:cs typeface="Guttman Haim-Condensed" panose="02010401010101010101" pitchFamily="2" charset="-79"/>
            </a:endParaRPr>
          </a:p>
        </p:txBody>
      </p:sp>
    </p:spTree>
    <p:extLst>
      <p:ext uri="{BB962C8B-B14F-4D97-AF65-F5344CB8AC3E}">
        <p14:creationId xmlns:p14="http://schemas.microsoft.com/office/powerpoint/2010/main" val="2665691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2167128" y="717296"/>
            <a:ext cx="9281160" cy="3520440"/>
          </a:xfrm>
        </p:spPr>
        <p:txBody>
          <a:bodyPr>
            <a:noAutofit/>
          </a:bodyPr>
          <a:lstStyle/>
          <a:p>
            <a:pPr algn="ctr"/>
            <a:r>
              <a:rPr lang="he-IL" sz="4800" dirty="0" smtClean="0">
                <a:latin typeface="Guttman Haim-Condensed" panose="02010401010101010101" pitchFamily="2" charset="-79"/>
                <a:cs typeface="Guttman Haim-Condensed" panose="02010401010101010101" pitchFamily="2" charset="-79"/>
              </a:rPr>
              <a:t>נבל</a:t>
            </a:r>
            <a:r>
              <a:rPr lang="he-IL" sz="4800" dirty="0">
                <a:latin typeface="Guttman Haim-Condensed" panose="02010401010101010101" pitchFamily="2" charset="-79"/>
                <a:cs typeface="Guttman Haim-Condensed" panose="02010401010101010101" pitchFamily="2" charset="-79"/>
              </a:rPr>
              <a:t/>
            </a:r>
            <a:br>
              <a:rPr lang="he-IL" sz="4800" dirty="0">
                <a:latin typeface="Guttman Haim-Condensed" panose="02010401010101010101" pitchFamily="2" charset="-79"/>
                <a:cs typeface="Guttman Haim-Condensed" panose="02010401010101010101" pitchFamily="2" charset="-79"/>
              </a:rPr>
            </a:br>
            <a:r>
              <a:rPr lang="he-IL" sz="2400" dirty="0" smtClean="0">
                <a:latin typeface="Guttman Haim-Condensed" panose="02010401010101010101" pitchFamily="2" charset="-79"/>
                <a:cs typeface="Guttman Haim-Condensed" panose="02010401010101010101" pitchFamily="2" charset="-79"/>
              </a:rPr>
              <a:t>פרק כ"ה</a:t>
            </a:r>
            <a:r>
              <a:rPr lang="en-US" sz="2400" dirty="0">
                <a:latin typeface="Guttman Haim-Condensed" panose="02010401010101010101" pitchFamily="2" charset="-79"/>
                <a:cs typeface="Guttman Haim-Condensed" panose="02010401010101010101" pitchFamily="2" charset="-79"/>
              </a:rPr>
              <a:t/>
            </a:r>
            <a:br>
              <a:rPr lang="en-US" sz="2400" dirty="0">
                <a:latin typeface="Guttman Haim-Condensed" panose="02010401010101010101" pitchFamily="2" charset="-79"/>
                <a:cs typeface="Guttman Haim-Condensed" panose="02010401010101010101" pitchFamily="2" charset="-79"/>
              </a:rPr>
            </a:br>
            <a:r>
              <a:rPr lang="he-IL" sz="2400" dirty="0">
                <a:latin typeface="Guttman Haim-Condensed" panose="02010401010101010101" pitchFamily="2" charset="-79"/>
                <a:cs typeface="Guttman Haim-Condensed" panose="02010401010101010101" pitchFamily="2" charset="-79"/>
              </a:rPr>
              <a:t/>
            </a:r>
            <a:br>
              <a:rPr lang="he-IL" sz="2400" dirty="0">
                <a:latin typeface="Guttman Haim-Condensed" panose="02010401010101010101" pitchFamily="2" charset="-79"/>
                <a:cs typeface="Guttman Haim-Condensed" panose="02010401010101010101" pitchFamily="2" charset="-79"/>
              </a:rPr>
            </a:br>
            <a:r>
              <a:rPr lang="he-IL" sz="2400" dirty="0">
                <a:latin typeface="Guttman Haim-Condensed" panose="02010401010101010101" pitchFamily="2" charset="-79"/>
                <a:cs typeface="Guttman Haim-Condensed" panose="02010401010101010101" pitchFamily="2" charset="-79"/>
              </a:rPr>
              <a:t/>
            </a:r>
            <a:br>
              <a:rPr lang="he-IL" sz="2400" dirty="0">
                <a:latin typeface="Guttman Haim-Condensed" panose="02010401010101010101" pitchFamily="2" charset="-79"/>
                <a:cs typeface="Guttman Haim-Condensed" panose="02010401010101010101" pitchFamily="2" charset="-79"/>
              </a:rPr>
            </a:br>
            <a:r>
              <a:rPr lang="he-IL" sz="2400" dirty="0">
                <a:latin typeface="Gisha" panose="020B0502040204020203" pitchFamily="34" charset="-79"/>
                <a:cs typeface="Gisha" panose="020B0502040204020203" pitchFamily="34" charset="-79"/>
              </a:rPr>
              <a:t> ויהי כעשרת הימים </a:t>
            </a:r>
            <a:r>
              <a:rPr lang="he-IL" sz="2400" dirty="0" err="1">
                <a:latin typeface="Gisha" panose="020B0502040204020203" pitchFamily="34" charset="-79"/>
                <a:cs typeface="Gisha" panose="020B0502040204020203" pitchFamily="34" charset="-79"/>
              </a:rPr>
              <a:t>ויגף</a:t>
            </a:r>
            <a:r>
              <a:rPr lang="he-IL" sz="2400" dirty="0">
                <a:latin typeface="Gisha" panose="020B0502040204020203" pitchFamily="34" charset="-79"/>
                <a:cs typeface="Gisha" panose="020B0502040204020203" pitchFamily="34" charset="-79"/>
              </a:rPr>
              <a:t> </a:t>
            </a:r>
            <a:r>
              <a:rPr lang="he-IL" sz="2400" dirty="0" smtClean="0">
                <a:latin typeface="Gisha" panose="020B0502040204020203" pitchFamily="34" charset="-79"/>
                <a:cs typeface="Gisha" panose="020B0502040204020203" pitchFamily="34" charset="-79"/>
              </a:rPr>
              <a:t>ה' </a:t>
            </a:r>
            <a:r>
              <a:rPr lang="he-IL" sz="2400" dirty="0">
                <a:latin typeface="Gisha" panose="020B0502040204020203" pitchFamily="34" charset="-79"/>
                <a:cs typeface="Gisha" panose="020B0502040204020203" pitchFamily="34" charset="-79"/>
              </a:rPr>
              <a:t>את נבל וימת</a:t>
            </a:r>
            <a:endParaRPr lang="he-IL" sz="6000" dirty="0"/>
          </a:p>
        </p:txBody>
      </p:sp>
      <p:sp>
        <p:nvSpPr>
          <p:cNvPr id="6" name="מציין מיקום תוכן 2"/>
          <p:cNvSpPr txBox="1">
            <a:spLocks/>
          </p:cNvSpPr>
          <p:nvPr/>
        </p:nvSpPr>
        <p:spPr>
          <a:xfrm>
            <a:off x="1370003" y="4237736"/>
            <a:ext cx="4754880" cy="2079172"/>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lnSpcReduction="10000"/>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r>
              <a:rPr lang="he-IL" sz="2400" b="1" dirty="0" smtClean="0">
                <a:solidFill>
                  <a:schemeClr val="bg1"/>
                </a:solidFill>
              </a:rPr>
              <a:t>הנביא מעיד שמות נבל נעשה ע"י ה'.</a:t>
            </a:r>
          </a:p>
          <a:p>
            <a:pPr algn="ctr"/>
            <a:r>
              <a:rPr lang="he-IL" sz="2400" b="1" dirty="0" smtClean="0">
                <a:solidFill>
                  <a:schemeClr val="bg1"/>
                </a:solidFill>
              </a:rPr>
              <a:t>בהמשך הנביא כותב שדוד אמנם רצה להרוג את נבל, אך אביגיל מנעה ממנו ודוד מברך אותה על כך "וברוך טעמך</a:t>
            </a:r>
            <a:r>
              <a:rPr lang="he-IL" sz="2400" b="1" dirty="0">
                <a:solidFill>
                  <a:schemeClr val="bg1"/>
                </a:solidFill>
              </a:rPr>
              <a:t> </a:t>
            </a:r>
            <a:r>
              <a:rPr lang="he-IL" sz="2400" b="1" dirty="0" smtClean="0">
                <a:solidFill>
                  <a:schemeClr val="bg1"/>
                </a:solidFill>
              </a:rPr>
              <a:t>וברוכה את אשר </a:t>
            </a:r>
            <a:r>
              <a:rPr lang="he-IL" sz="2400" b="1" dirty="0" err="1" smtClean="0">
                <a:solidFill>
                  <a:schemeClr val="bg1"/>
                </a:solidFill>
              </a:rPr>
              <a:t>כלתני</a:t>
            </a:r>
            <a:r>
              <a:rPr lang="he-IL" sz="2400" b="1" dirty="0" smtClean="0">
                <a:solidFill>
                  <a:schemeClr val="bg1"/>
                </a:solidFill>
              </a:rPr>
              <a:t> היום הזה מבוא בדמים...".</a:t>
            </a:r>
          </a:p>
        </p:txBody>
      </p:sp>
      <p:sp>
        <p:nvSpPr>
          <p:cNvPr id="8" name="מציין מיקום תוכן 2"/>
          <p:cNvSpPr txBox="1">
            <a:spLocks/>
          </p:cNvSpPr>
          <p:nvPr/>
        </p:nvSpPr>
        <p:spPr>
          <a:xfrm>
            <a:off x="6693408" y="4237736"/>
            <a:ext cx="4754880" cy="2079172"/>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endParaRPr lang="he-IL" sz="2400" b="1" dirty="0" smtClean="0">
              <a:solidFill>
                <a:schemeClr val="bg1"/>
              </a:solidFill>
            </a:endParaRPr>
          </a:p>
          <a:p>
            <a:pPr algn="ctr"/>
            <a:r>
              <a:rPr lang="he-IL" sz="2400" b="1" dirty="0" smtClean="0">
                <a:solidFill>
                  <a:schemeClr val="bg1"/>
                </a:solidFill>
              </a:rPr>
              <a:t>המתבונן מן הצד עלול לחשוב שדוד היה זה שהתנקש בנבל בסתר ע"י רעל וכדומה</a:t>
            </a:r>
          </a:p>
          <a:p>
            <a:pPr algn="ctr"/>
            <a:endParaRPr lang="he-IL" sz="2400" b="1" dirty="0">
              <a:solidFill>
                <a:schemeClr val="bg1"/>
              </a:solidFill>
            </a:endParaRPr>
          </a:p>
        </p:txBody>
      </p:sp>
    </p:spTree>
    <p:extLst>
      <p:ext uri="{BB962C8B-B14F-4D97-AF65-F5344CB8AC3E}">
        <p14:creationId xmlns:p14="http://schemas.microsoft.com/office/powerpoint/2010/main" val="107590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2167128" y="717296"/>
            <a:ext cx="9281160" cy="3520440"/>
          </a:xfrm>
        </p:spPr>
        <p:txBody>
          <a:bodyPr>
            <a:noAutofit/>
          </a:bodyPr>
          <a:lstStyle/>
          <a:p>
            <a:pPr algn="ctr"/>
            <a:r>
              <a:rPr lang="he-IL" sz="4800" dirty="0" smtClean="0">
                <a:latin typeface="Guttman Haim-Condensed" panose="02010401010101010101" pitchFamily="2" charset="-79"/>
                <a:cs typeface="Guttman Haim-Condensed" panose="02010401010101010101" pitchFamily="2" charset="-79"/>
              </a:rPr>
              <a:t>צפחת</a:t>
            </a:r>
            <a:r>
              <a:rPr lang="he-IL" sz="4800" dirty="0">
                <a:latin typeface="Guttman Haim-Condensed" panose="02010401010101010101" pitchFamily="2" charset="-79"/>
                <a:cs typeface="Guttman Haim-Condensed" panose="02010401010101010101" pitchFamily="2" charset="-79"/>
              </a:rPr>
              <a:t/>
            </a:r>
            <a:br>
              <a:rPr lang="he-IL" sz="4800" dirty="0">
                <a:latin typeface="Guttman Haim-Condensed" panose="02010401010101010101" pitchFamily="2" charset="-79"/>
                <a:cs typeface="Guttman Haim-Condensed" panose="02010401010101010101" pitchFamily="2" charset="-79"/>
              </a:rPr>
            </a:br>
            <a:r>
              <a:rPr lang="he-IL" sz="2400" dirty="0" smtClean="0">
                <a:latin typeface="Guttman Haim-Condensed" panose="02010401010101010101" pitchFamily="2" charset="-79"/>
                <a:cs typeface="Guttman Haim-Condensed" panose="02010401010101010101" pitchFamily="2" charset="-79"/>
              </a:rPr>
              <a:t>פרק כ"ו</a:t>
            </a:r>
            <a:r>
              <a:rPr lang="en-US" sz="2400" dirty="0">
                <a:latin typeface="Guttman Haim-Condensed" panose="02010401010101010101" pitchFamily="2" charset="-79"/>
                <a:cs typeface="Guttman Haim-Condensed" panose="02010401010101010101" pitchFamily="2" charset="-79"/>
              </a:rPr>
              <a:t/>
            </a:r>
            <a:br>
              <a:rPr lang="en-US" sz="2400" dirty="0">
                <a:latin typeface="Guttman Haim-Condensed" panose="02010401010101010101" pitchFamily="2" charset="-79"/>
                <a:cs typeface="Guttman Haim-Condensed" panose="02010401010101010101" pitchFamily="2" charset="-79"/>
              </a:rPr>
            </a:br>
            <a:r>
              <a:rPr lang="he-IL" sz="2400" dirty="0">
                <a:latin typeface="Guttman Haim-Condensed" panose="02010401010101010101" pitchFamily="2" charset="-79"/>
                <a:cs typeface="Guttman Haim-Condensed" panose="02010401010101010101" pitchFamily="2" charset="-79"/>
              </a:rPr>
              <a:t/>
            </a:r>
            <a:br>
              <a:rPr lang="he-IL" sz="2400" dirty="0">
                <a:latin typeface="Guttman Haim-Condensed" panose="02010401010101010101" pitchFamily="2" charset="-79"/>
                <a:cs typeface="Guttman Haim-Condensed" panose="02010401010101010101" pitchFamily="2" charset="-79"/>
              </a:rPr>
            </a:br>
            <a:r>
              <a:rPr lang="en-US" sz="2400" dirty="0" err="1">
                <a:latin typeface="Gisha" panose="020B0502040204020203" pitchFamily="34" charset="-79"/>
                <a:cs typeface="Gisha" panose="020B0502040204020203" pitchFamily="34" charset="-79"/>
              </a:rPr>
              <a:t>ויקח</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דוד</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את</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החנית</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ואת</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צפחת</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המים</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מראשתי</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שאול</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וילכו</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להם</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ואין</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ראה</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ואין</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יודע</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ואין</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מקיץ</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כי</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כלם</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ישנים</a:t>
            </a:r>
            <a:r>
              <a:rPr lang="en-US" sz="2400" dirty="0">
                <a:latin typeface="Gisha" panose="020B0502040204020203" pitchFamily="34" charset="-79"/>
                <a:cs typeface="Gisha" panose="020B0502040204020203" pitchFamily="34" charset="-79"/>
              </a:rPr>
              <a:t> </a:t>
            </a:r>
            <a:endParaRPr lang="he-IL" sz="2400" dirty="0">
              <a:latin typeface="Gisha" panose="020B0502040204020203" pitchFamily="34" charset="-79"/>
              <a:cs typeface="Gisha" panose="020B0502040204020203" pitchFamily="34" charset="-79"/>
            </a:endParaRPr>
          </a:p>
        </p:txBody>
      </p:sp>
      <p:sp>
        <p:nvSpPr>
          <p:cNvPr id="6" name="מציין מיקום תוכן 2"/>
          <p:cNvSpPr txBox="1">
            <a:spLocks/>
          </p:cNvSpPr>
          <p:nvPr/>
        </p:nvSpPr>
        <p:spPr>
          <a:xfrm>
            <a:off x="1384517" y="4237736"/>
            <a:ext cx="4754880" cy="2238394"/>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fontScale="92500" lnSpcReduction="10000"/>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r>
              <a:rPr lang="he-IL" sz="2400" b="1" dirty="0" smtClean="0">
                <a:solidFill>
                  <a:schemeClr val="bg1"/>
                </a:solidFill>
              </a:rPr>
              <a:t>הנביא כותב שדוד מגיע בזמן ששאול ישן עד לראש שאול, לוקח ממנו את הצפחת ולא נוגע בו, בזמן שיכל להרוג אותו ללא </a:t>
            </a:r>
            <a:r>
              <a:rPr lang="he-IL" sz="2400" b="1" dirty="0">
                <a:solidFill>
                  <a:schemeClr val="bg1"/>
                </a:solidFill>
              </a:rPr>
              <a:t>בעיה "חלילה לי </a:t>
            </a:r>
            <a:r>
              <a:rPr lang="he-IL" sz="2400" b="1" dirty="0" smtClean="0">
                <a:solidFill>
                  <a:schemeClr val="bg1"/>
                </a:solidFill>
              </a:rPr>
              <a:t>מה' </a:t>
            </a:r>
            <a:r>
              <a:rPr lang="he-IL" sz="2400" b="1" dirty="0">
                <a:solidFill>
                  <a:schemeClr val="bg1"/>
                </a:solidFill>
              </a:rPr>
              <a:t>משלח ידי במשיח </a:t>
            </a:r>
            <a:r>
              <a:rPr lang="he-IL" sz="2400" b="1" dirty="0" smtClean="0">
                <a:solidFill>
                  <a:schemeClr val="bg1"/>
                </a:solidFill>
              </a:rPr>
              <a:t>ה'"</a:t>
            </a:r>
          </a:p>
          <a:p>
            <a:pPr algn="ctr"/>
            <a:r>
              <a:rPr lang="he-IL" sz="2400" b="1" dirty="0" smtClean="0">
                <a:solidFill>
                  <a:schemeClr val="bg1"/>
                </a:solidFill>
              </a:rPr>
              <a:t>דוד מראה לאבנר את החנית והצפחת ומוכיח אותו על כך שאינם שומרים על משיח ה' כפי שצריך</a:t>
            </a:r>
          </a:p>
        </p:txBody>
      </p:sp>
      <p:sp>
        <p:nvSpPr>
          <p:cNvPr id="8" name="מציין מיקום תוכן 2"/>
          <p:cNvSpPr txBox="1">
            <a:spLocks/>
          </p:cNvSpPr>
          <p:nvPr/>
        </p:nvSpPr>
        <p:spPr>
          <a:xfrm>
            <a:off x="6693408" y="4237736"/>
            <a:ext cx="4754880" cy="2238394"/>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endParaRPr lang="he-IL" sz="2400" b="1" dirty="0" smtClean="0">
              <a:solidFill>
                <a:schemeClr val="bg1"/>
              </a:solidFill>
            </a:endParaRPr>
          </a:p>
          <a:p>
            <a:pPr algn="ctr"/>
            <a:r>
              <a:rPr lang="he-IL" sz="2400" b="1" dirty="0" smtClean="0">
                <a:solidFill>
                  <a:schemeClr val="bg1"/>
                </a:solidFill>
              </a:rPr>
              <a:t>המתבונן מן הצד לא מעלה על דעתו שדוד יעשה פעולה יזומה להתקרב לשאול. ברגע שלדוד </a:t>
            </a:r>
            <a:r>
              <a:rPr lang="he-IL" sz="2400" b="1" dirty="0">
                <a:solidFill>
                  <a:schemeClr val="bg1"/>
                </a:solidFill>
              </a:rPr>
              <a:t>תהיה הזדמנות להרוג את שאול – דוד יעשה זאת ללא היסוס</a:t>
            </a:r>
            <a:r>
              <a:rPr lang="he-IL" sz="2400" b="1" dirty="0" smtClean="0">
                <a:solidFill>
                  <a:schemeClr val="bg1"/>
                </a:solidFill>
              </a:rPr>
              <a:t>.</a:t>
            </a:r>
          </a:p>
        </p:txBody>
      </p:sp>
    </p:spTree>
    <p:extLst>
      <p:ext uri="{BB962C8B-B14F-4D97-AF65-F5344CB8AC3E}">
        <p14:creationId xmlns:p14="http://schemas.microsoft.com/office/powerpoint/2010/main" val="11441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2167128" y="717296"/>
            <a:ext cx="9281160" cy="3520440"/>
          </a:xfrm>
        </p:spPr>
        <p:txBody>
          <a:bodyPr>
            <a:noAutofit/>
          </a:bodyPr>
          <a:lstStyle/>
          <a:p>
            <a:pPr algn="ctr"/>
            <a:r>
              <a:rPr lang="he-IL" sz="4800" dirty="0" smtClean="0">
                <a:latin typeface="Guttman Haim-Condensed" panose="02010401010101010101" pitchFamily="2" charset="-79"/>
                <a:cs typeface="Guttman Haim-Condensed" panose="02010401010101010101" pitchFamily="2" charset="-79"/>
              </a:rPr>
              <a:t>שותפות עם אכיש</a:t>
            </a:r>
            <a:br>
              <a:rPr lang="he-IL" sz="4800" dirty="0" smtClean="0">
                <a:latin typeface="Guttman Haim-Condensed" panose="02010401010101010101" pitchFamily="2" charset="-79"/>
                <a:cs typeface="Guttman Haim-Condensed" panose="02010401010101010101" pitchFamily="2" charset="-79"/>
              </a:rPr>
            </a:br>
            <a:r>
              <a:rPr lang="he-IL" sz="2400" dirty="0" smtClean="0">
                <a:latin typeface="Guttman Haim-Condensed" panose="02010401010101010101" pitchFamily="2" charset="-79"/>
                <a:cs typeface="Guttman Haim-Condensed" panose="02010401010101010101" pitchFamily="2" charset="-79"/>
              </a:rPr>
              <a:t>פרק כ"ז</a:t>
            </a:r>
            <a:br>
              <a:rPr lang="he-IL" sz="2400" dirty="0" smtClean="0">
                <a:latin typeface="Guttman Haim-Condensed" panose="02010401010101010101" pitchFamily="2" charset="-79"/>
                <a:cs typeface="Guttman Haim-Condensed" panose="02010401010101010101" pitchFamily="2" charset="-79"/>
              </a:rPr>
            </a:br>
            <a:r>
              <a:rPr lang="he-IL" sz="2400" dirty="0" smtClean="0">
                <a:latin typeface="Guttman Haim-Condensed" panose="02010401010101010101" pitchFamily="2" charset="-79"/>
                <a:cs typeface="Guttman Haim-Condensed" panose="02010401010101010101" pitchFamily="2" charset="-79"/>
              </a:rPr>
              <a:t/>
            </a:r>
            <a:br>
              <a:rPr lang="he-IL" sz="2400" dirty="0" smtClean="0">
                <a:latin typeface="Guttman Haim-Condensed" panose="02010401010101010101" pitchFamily="2" charset="-79"/>
                <a:cs typeface="Guttman Haim-Condensed" panose="02010401010101010101" pitchFamily="2" charset="-79"/>
              </a:rPr>
            </a:br>
            <a:r>
              <a:rPr lang="en-US" sz="2400" dirty="0" err="1">
                <a:latin typeface="Gisha" panose="020B0502040204020203" pitchFamily="34" charset="-79"/>
                <a:cs typeface="Gisha" panose="020B0502040204020203" pitchFamily="34" charset="-79"/>
              </a:rPr>
              <a:t>ויקם</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דוד</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ויעבר</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הוא</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ושש</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מאות</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איש</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אשר</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עמו</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אל</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אכיש</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בן</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מעוך</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מלך</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גת</a:t>
            </a:r>
            <a:endParaRPr lang="he-IL" sz="2400" dirty="0">
              <a:latin typeface="Gisha" panose="020B0502040204020203" pitchFamily="34" charset="-79"/>
              <a:cs typeface="Gisha" panose="020B0502040204020203" pitchFamily="34" charset="-79"/>
            </a:endParaRPr>
          </a:p>
        </p:txBody>
      </p:sp>
      <p:sp>
        <p:nvSpPr>
          <p:cNvPr id="6" name="מציין מיקום תוכן 2"/>
          <p:cNvSpPr txBox="1">
            <a:spLocks/>
          </p:cNvSpPr>
          <p:nvPr/>
        </p:nvSpPr>
        <p:spPr>
          <a:xfrm>
            <a:off x="1344603" y="4237954"/>
            <a:ext cx="4754880" cy="2354508"/>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lnSpcReduction="10000"/>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r>
              <a:rPr lang="he-IL" sz="2400" b="1" dirty="0" smtClean="0">
                <a:solidFill>
                  <a:schemeClr val="bg1"/>
                </a:solidFill>
              </a:rPr>
              <a:t>דוד בורח </a:t>
            </a:r>
            <a:r>
              <a:rPr lang="he-IL" sz="2400" b="1" dirty="0" err="1" smtClean="0">
                <a:solidFill>
                  <a:schemeClr val="bg1"/>
                </a:solidFill>
              </a:rPr>
              <a:t>לפלשתים</a:t>
            </a:r>
            <a:r>
              <a:rPr lang="he-IL" sz="2400" b="1" dirty="0" smtClean="0">
                <a:solidFill>
                  <a:schemeClr val="bg1"/>
                </a:solidFill>
              </a:rPr>
              <a:t>, כדי ששאול יעזוב אותו לנפשו: "ויאמר </a:t>
            </a:r>
            <a:r>
              <a:rPr lang="he-IL" sz="2400" b="1" dirty="0">
                <a:solidFill>
                  <a:schemeClr val="bg1"/>
                </a:solidFill>
              </a:rPr>
              <a:t>דוד אל לבו </a:t>
            </a:r>
            <a:r>
              <a:rPr lang="he-IL" sz="2400" b="1" dirty="0" smtClean="0">
                <a:solidFill>
                  <a:schemeClr val="bg1"/>
                </a:solidFill>
              </a:rPr>
              <a:t>... אין </a:t>
            </a:r>
            <a:r>
              <a:rPr lang="he-IL" sz="2400" b="1" dirty="0">
                <a:solidFill>
                  <a:schemeClr val="bg1"/>
                </a:solidFill>
              </a:rPr>
              <a:t>לי טוב כי המלט אמלט אל ארץ </a:t>
            </a:r>
            <a:r>
              <a:rPr lang="he-IL" sz="2400" b="1" dirty="0" err="1">
                <a:solidFill>
                  <a:schemeClr val="bg1"/>
                </a:solidFill>
              </a:rPr>
              <a:t>פלשתים</a:t>
            </a:r>
            <a:r>
              <a:rPr lang="he-IL" sz="2400" b="1" dirty="0">
                <a:solidFill>
                  <a:schemeClr val="bg1"/>
                </a:solidFill>
              </a:rPr>
              <a:t> ונואש ממני שאול לבקשני עוד בכל גבול </a:t>
            </a:r>
            <a:r>
              <a:rPr lang="he-IL" sz="2400" b="1" dirty="0" smtClean="0">
                <a:solidFill>
                  <a:schemeClr val="bg1"/>
                </a:solidFill>
              </a:rPr>
              <a:t>ישראל..."</a:t>
            </a:r>
          </a:p>
          <a:p>
            <a:pPr algn="ctr"/>
            <a:r>
              <a:rPr lang="he-IL" sz="2400" b="1" dirty="0" smtClean="0">
                <a:solidFill>
                  <a:schemeClr val="bg1"/>
                </a:solidFill>
              </a:rPr>
              <a:t> ואכן כך היה "ולא יסף עוד שאול לבקשו"</a:t>
            </a:r>
          </a:p>
        </p:txBody>
      </p:sp>
      <p:sp>
        <p:nvSpPr>
          <p:cNvPr id="8" name="מציין מיקום תוכן 2"/>
          <p:cNvSpPr txBox="1">
            <a:spLocks/>
          </p:cNvSpPr>
          <p:nvPr/>
        </p:nvSpPr>
        <p:spPr>
          <a:xfrm>
            <a:off x="6693408" y="4237736"/>
            <a:ext cx="4754880" cy="2354726"/>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endParaRPr lang="he-IL" sz="2400" b="1" u="sng" dirty="0" smtClean="0">
              <a:solidFill>
                <a:schemeClr val="bg1"/>
              </a:solidFill>
            </a:endParaRPr>
          </a:p>
          <a:p>
            <a:pPr algn="ctr"/>
            <a:r>
              <a:rPr lang="he-IL" sz="2400" b="1" u="sng" dirty="0" smtClean="0">
                <a:solidFill>
                  <a:schemeClr val="bg1"/>
                </a:solidFill>
              </a:rPr>
              <a:t>מזימה</a:t>
            </a:r>
          </a:p>
          <a:p>
            <a:pPr algn="ctr"/>
            <a:r>
              <a:rPr lang="he-IL" sz="2400" b="1" dirty="0" smtClean="0">
                <a:solidFill>
                  <a:schemeClr val="bg1"/>
                </a:solidFill>
              </a:rPr>
              <a:t>המתבונן מן הצד עלול לחשוב שדוד הלך </a:t>
            </a:r>
            <a:r>
              <a:rPr lang="he-IL" sz="2400" b="1" dirty="0" err="1" smtClean="0">
                <a:solidFill>
                  <a:schemeClr val="bg1"/>
                </a:solidFill>
              </a:rPr>
              <a:t>לפלשתים</a:t>
            </a:r>
            <a:r>
              <a:rPr lang="he-IL" sz="2400" b="1" dirty="0" smtClean="0">
                <a:solidFill>
                  <a:schemeClr val="bg1"/>
                </a:solidFill>
              </a:rPr>
              <a:t> כדי לסייע להם במלחמה נגד שאול.</a:t>
            </a:r>
          </a:p>
        </p:txBody>
      </p:sp>
    </p:spTree>
    <p:extLst>
      <p:ext uri="{BB962C8B-B14F-4D97-AF65-F5344CB8AC3E}">
        <p14:creationId xmlns:p14="http://schemas.microsoft.com/office/powerpoint/2010/main" val="30554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2167128" y="717296"/>
            <a:ext cx="9281160" cy="3520440"/>
          </a:xfrm>
        </p:spPr>
        <p:txBody>
          <a:bodyPr>
            <a:noAutofit/>
          </a:bodyPr>
          <a:lstStyle/>
          <a:p>
            <a:pPr algn="ctr"/>
            <a:r>
              <a:rPr lang="he-IL" sz="4800" dirty="0" smtClean="0">
                <a:latin typeface="Guttman Haim-Condensed" panose="02010401010101010101" pitchFamily="2" charset="-79"/>
                <a:cs typeface="Guttman Haim-Condensed" panose="02010401010101010101" pitchFamily="2" charset="-79"/>
              </a:rPr>
              <a:t>יציאה למלחמת הגלבוע עם פלישתים</a:t>
            </a:r>
            <a:br>
              <a:rPr lang="he-IL" sz="4800" dirty="0" smtClean="0">
                <a:latin typeface="Guttman Haim-Condensed" panose="02010401010101010101" pitchFamily="2" charset="-79"/>
                <a:cs typeface="Guttman Haim-Condensed" panose="02010401010101010101" pitchFamily="2" charset="-79"/>
              </a:rPr>
            </a:br>
            <a:r>
              <a:rPr lang="he-IL" sz="2400" dirty="0" smtClean="0">
                <a:latin typeface="Guttman Haim-Condensed" panose="02010401010101010101" pitchFamily="2" charset="-79"/>
                <a:cs typeface="Guttman Haim-Condensed" panose="02010401010101010101" pitchFamily="2" charset="-79"/>
              </a:rPr>
              <a:t>פרק כ"ט</a:t>
            </a:r>
            <a:br>
              <a:rPr lang="he-IL" sz="2400" dirty="0" smtClean="0">
                <a:latin typeface="Guttman Haim-Condensed" panose="02010401010101010101" pitchFamily="2" charset="-79"/>
                <a:cs typeface="Guttman Haim-Condensed" panose="02010401010101010101" pitchFamily="2" charset="-79"/>
              </a:rPr>
            </a:br>
            <a:r>
              <a:rPr lang="he-IL" sz="2400" dirty="0" smtClean="0">
                <a:latin typeface="Guttman Haim-Condensed" panose="02010401010101010101" pitchFamily="2" charset="-79"/>
                <a:cs typeface="Guttman Haim-Condensed" panose="02010401010101010101" pitchFamily="2" charset="-79"/>
              </a:rPr>
              <a:t/>
            </a:r>
            <a:br>
              <a:rPr lang="he-IL" sz="2400" dirty="0" smtClean="0">
                <a:latin typeface="Guttman Haim-Condensed" panose="02010401010101010101" pitchFamily="2" charset="-79"/>
                <a:cs typeface="Guttman Haim-Condensed" panose="02010401010101010101" pitchFamily="2" charset="-79"/>
              </a:rPr>
            </a:br>
            <a:r>
              <a:rPr lang="he-IL" sz="2400" dirty="0" smtClean="0">
                <a:latin typeface="Gisha" panose="020B0502040204020203" pitchFamily="34" charset="-79"/>
                <a:cs typeface="Gisha" panose="020B0502040204020203" pitchFamily="34" charset="-79"/>
              </a:rPr>
              <a:t>ודוד ואנשיו עוברים... עם אכיש</a:t>
            </a:r>
            <a:endParaRPr lang="he-IL" sz="2400" dirty="0">
              <a:latin typeface="Gisha" panose="020B0502040204020203" pitchFamily="34" charset="-79"/>
              <a:cs typeface="Gisha" panose="020B0502040204020203" pitchFamily="34" charset="-79"/>
            </a:endParaRPr>
          </a:p>
        </p:txBody>
      </p:sp>
      <p:sp>
        <p:nvSpPr>
          <p:cNvPr id="6" name="מציין מיקום תוכן 2"/>
          <p:cNvSpPr txBox="1">
            <a:spLocks/>
          </p:cNvSpPr>
          <p:nvPr/>
        </p:nvSpPr>
        <p:spPr>
          <a:xfrm>
            <a:off x="1344603" y="4686300"/>
            <a:ext cx="4754880" cy="1906162"/>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endParaRPr lang="he-IL" sz="2400" b="1" dirty="0" smtClean="0">
              <a:solidFill>
                <a:schemeClr val="bg1"/>
              </a:solidFill>
            </a:endParaRPr>
          </a:p>
          <a:p>
            <a:pPr algn="ctr"/>
            <a:r>
              <a:rPr lang="he-IL" sz="2400" b="1" dirty="0" smtClean="0">
                <a:solidFill>
                  <a:schemeClr val="bg1"/>
                </a:solidFill>
              </a:rPr>
              <a:t>דוד מתכוון להיות גייס חמישי במחנה פלישתים</a:t>
            </a:r>
          </a:p>
        </p:txBody>
      </p:sp>
      <p:sp>
        <p:nvSpPr>
          <p:cNvPr id="8" name="מציין מיקום תוכן 2"/>
          <p:cNvSpPr txBox="1">
            <a:spLocks/>
          </p:cNvSpPr>
          <p:nvPr/>
        </p:nvSpPr>
        <p:spPr>
          <a:xfrm>
            <a:off x="6693408" y="4686300"/>
            <a:ext cx="4754880" cy="1906162"/>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r>
              <a:rPr lang="he-IL" sz="2400" b="1" u="sng" dirty="0" smtClean="0">
                <a:solidFill>
                  <a:schemeClr val="bg1"/>
                </a:solidFill>
              </a:rPr>
              <a:t>מזימה</a:t>
            </a:r>
          </a:p>
          <a:p>
            <a:pPr algn="ctr"/>
            <a:r>
              <a:rPr lang="he-IL" sz="2400" b="1" dirty="0" smtClean="0">
                <a:solidFill>
                  <a:schemeClr val="bg1"/>
                </a:solidFill>
              </a:rPr>
              <a:t>המתבונן מן הצד עלול לחשוב שדוד הלך </a:t>
            </a:r>
            <a:r>
              <a:rPr lang="he-IL" sz="2400" b="1" dirty="0" err="1" smtClean="0">
                <a:solidFill>
                  <a:schemeClr val="bg1"/>
                </a:solidFill>
              </a:rPr>
              <a:t>לפלשתים</a:t>
            </a:r>
            <a:r>
              <a:rPr lang="he-IL" sz="2400" b="1" dirty="0" smtClean="0">
                <a:solidFill>
                  <a:schemeClr val="bg1"/>
                </a:solidFill>
              </a:rPr>
              <a:t> כדי לסייע להם במלחמה נגד שאול</a:t>
            </a:r>
          </a:p>
        </p:txBody>
      </p:sp>
    </p:spTree>
    <p:extLst>
      <p:ext uri="{BB962C8B-B14F-4D97-AF65-F5344CB8AC3E}">
        <p14:creationId xmlns:p14="http://schemas.microsoft.com/office/powerpoint/2010/main" val="275996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a:xfrm>
            <a:off x="1943100" y="381000"/>
            <a:ext cx="9505188" cy="5918200"/>
          </a:xfrm>
        </p:spPr>
        <p:txBody>
          <a:bodyPr>
            <a:normAutofit/>
          </a:bodyPr>
          <a:lstStyle/>
          <a:p>
            <a:pPr algn="ctr"/>
            <a:r>
              <a:rPr lang="he-IL" sz="4900" b="1" dirty="0">
                <a:latin typeface="Gisha" panose="020B0502040204020203" pitchFamily="34" charset="-79"/>
                <a:cs typeface="Gisha" panose="020B0502040204020203" pitchFamily="34" charset="-79"/>
              </a:rPr>
              <a:t>"ולא אביתי לשלוח יד במשיח ה</a:t>
            </a:r>
            <a:r>
              <a:rPr lang="he-IL" sz="4900" b="1" dirty="0" smtClean="0">
                <a:latin typeface="Gisha" panose="020B0502040204020203" pitchFamily="34" charset="-79"/>
                <a:cs typeface="Gisha" panose="020B0502040204020203" pitchFamily="34" charset="-79"/>
              </a:rPr>
              <a:t>'..."</a:t>
            </a:r>
            <a:r>
              <a:rPr lang="he-IL" sz="4900" dirty="0" smtClean="0">
                <a:latin typeface="Gisha" panose="020B0502040204020203" pitchFamily="34" charset="-79"/>
                <a:cs typeface="Gisha" panose="020B0502040204020203" pitchFamily="34" charset="-79"/>
              </a:rPr>
              <a:t/>
            </a:r>
            <a:br>
              <a:rPr lang="he-IL" sz="4900" dirty="0" smtClean="0">
                <a:latin typeface="Gisha" panose="020B0502040204020203" pitchFamily="34" charset="-79"/>
                <a:cs typeface="Gisha" panose="020B0502040204020203" pitchFamily="34" charset="-79"/>
              </a:rPr>
            </a:br>
            <a:r>
              <a:rPr lang="he-IL" sz="4900" dirty="0" smtClean="0">
                <a:latin typeface="Gisha" panose="020B0502040204020203" pitchFamily="34" charset="-79"/>
                <a:cs typeface="Gisha" panose="020B0502040204020203" pitchFamily="34" charset="-79"/>
              </a:rPr>
              <a:t/>
            </a:r>
            <a:br>
              <a:rPr lang="he-IL" sz="4900" dirty="0" smtClean="0">
                <a:latin typeface="Gisha" panose="020B0502040204020203" pitchFamily="34" charset="-79"/>
                <a:cs typeface="Gisha" panose="020B0502040204020203" pitchFamily="34" charset="-79"/>
              </a:rPr>
            </a:br>
            <a:r>
              <a:rPr lang="he-IL" dirty="0" smtClean="0">
                <a:latin typeface="Guttman Haim-Condensed" panose="02010401010101010101" pitchFamily="2" charset="-79"/>
                <a:cs typeface="Guttman Haim-Condensed" panose="02010401010101010101" pitchFamily="2" charset="-79"/>
              </a:rPr>
              <a:t>עוצמת ההמתנה</a:t>
            </a:r>
            <a:br>
              <a:rPr lang="he-IL" dirty="0" smtClean="0">
                <a:latin typeface="Guttman Haim-Condensed" panose="02010401010101010101" pitchFamily="2" charset="-79"/>
                <a:cs typeface="Guttman Haim-Condensed" panose="02010401010101010101" pitchFamily="2" charset="-79"/>
              </a:rPr>
            </a:br>
            <a:r>
              <a:rPr lang="he-IL" sz="4800" dirty="0" smtClean="0">
                <a:latin typeface="Guttman Haim-Condensed" panose="02010401010101010101" pitchFamily="2" charset="-79"/>
                <a:cs typeface="Guttman Haim-Condensed" panose="02010401010101010101" pitchFamily="2" charset="-79"/>
              </a:rPr>
              <a:t/>
            </a:r>
            <a:br>
              <a:rPr lang="he-IL" sz="4800" dirty="0" smtClean="0">
                <a:latin typeface="Guttman Haim-Condensed" panose="02010401010101010101" pitchFamily="2" charset="-79"/>
                <a:cs typeface="Guttman Haim-Condensed" panose="02010401010101010101" pitchFamily="2" charset="-79"/>
              </a:rPr>
            </a:br>
            <a:r>
              <a:rPr lang="he-IL" sz="4800" dirty="0" smtClean="0">
                <a:latin typeface="Guttman Haim-Condensed" panose="02010401010101010101" pitchFamily="2" charset="-79"/>
                <a:cs typeface="Guttman Haim-Condensed" panose="02010401010101010101" pitchFamily="2" charset="-79"/>
              </a:rPr>
              <a:t>ספר שמואל א' </a:t>
            </a:r>
            <a:r>
              <a:rPr lang="he-IL" sz="4800" dirty="0">
                <a:latin typeface="Guttman Haim-Condensed" panose="02010401010101010101" pitchFamily="2" charset="-79"/>
                <a:cs typeface="Guttman Haim-Condensed" panose="02010401010101010101" pitchFamily="2" charset="-79"/>
              </a:rPr>
              <a:t>– תיאור החלפת מלוכה בישראל בעין </a:t>
            </a:r>
            <a:r>
              <a:rPr lang="he-IL" sz="4800" dirty="0" smtClean="0">
                <a:latin typeface="Guttman Haim-Condensed" panose="02010401010101010101" pitchFamily="2" charset="-79"/>
                <a:cs typeface="Guttman Haim-Condensed" panose="02010401010101010101" pitchFamily="2" charset="-79"/>
              </a:rPr>
              <a:t>נבואית</a:t>
            </a:r>
            <a:endParaRPr lang="he-IL" sz="4800" dirty="0">
              <a:latin typeface="Guttman Haim-Condensed" panose="02010401010101010101" pitchFamily="2" charset="-79"/>
              <a:cs typeface="Guttman Haim-Condensed" panose="02010401010101010101" pitchFamily="2" charset="-79"/>
            </a:endParaRPr>
          </a:p>
        </p:txBody>
      </p:sp>
    </p:spTree>
    <p:extLst>
      <p:ext uri="{BB962C8B-B14F-4D97-AF65-F5344CB8AC3E}">
        <p14:creationId xmlns:p14="http://schemas.microsoft.com/office/powerpoint/2010/main" val="3256791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a:xfrm>
            <a:off x="2167128" y="381000"/>
            <a:ext cx="9281160" cy="5918200"/>
          </a:xfrm>
        </p:spPr>
        <p:txBody>
          <a:bodyPr>
            <a:normAutofit/>
          </a:bodyPr>
          <a:lstStyle/>
          <a:p>
            <a:pPr algn="ctr"/>
            <a:r>
              <a:rPr lang="he-IL" sz="5000" dirty="0" smtClean="0">
                <a:latin typeface="Guttman Haim-Condensed" panose="02010401010101010101" pitchFamily="2" charset="-79"/>
                <a:cs typeface="Guttman Haim-Condensed" panose="02010401010101010101" pitchFamily="2" charset="-79"/>
              </a:rPr>
              <a:t>הדרך </a:t>
            </a:r>
            <a:r>
              <a:rPr lang="he-IL" sz="5000" dirty="0">
                <a:latin typeface="Guttman Haim-Condensed" panose="02010401010101010101" pitchFamily="2" charset="-79"/>
                <a:cs typeface="Guttman Haim-Condensed" panose="02010401010101010101" pitchFamily="2" charset="-79"/>
              </a:rPr>
              <a:t>המתוקנת להחלפת </a:t>
            </a:r>
            <a:r>
              <a:rPr lang="he-IL" sz="5000" dirty="0" smtClean="0">
                <a:latin typeface="Guttman Haim-Condensed" panose="02010401010101010101" pitchFamily="2" charset="-79"/>
                <a:cs typeface="Guttman Haim-Condensed" panose="02010401010101010101" pitchFamily="2" charset="-79"/>
              </a:rPr>
              <a:t>המלוכה בישראל–</a:t>
            </a:r>
            <a:br>
              <a:rPr lang="he-IL" sz="5000" dirty="0" smtClean="0">
                <a:latin typeface="Guttman Haim-Condensed" panose="02010401010101010101" pitchFamily="2" charset="-79"/>
                <a:cs typeface="Guttman Haim-Condensed" panose="02010401010101010101" pitchFamily="2" charset="-79"/>
              </a:rPr>
            </a:br>
            <a:r>
              <a:rPr lang="he-IL" sz="5000" dirty="0" smtClean="0">
                <a:latin typeface="Guttman Haim-Condensed" panose="02010401010101010101" pitchFamily="2" charset="-79"/>
                <a:cs typeface="Guttman Haim-Condensed" panose="02010401010101010101" pitchFamily="2" charset="-79"/>
              </a:rPr>
              <a:t>בפעילות מדויקת ומדודה בהתאם לאילוצים, </a:t>
            </a:r>
            <a:br>
              <a:rPr lang="he-IL" sz="5000" dirty="0" smtClean="0">
                <a:latin typeface="Guttman Haim-Condensed" panose="02010401010101010101" pitchFamily="2" charset="-79"/>
                <a:cs typeface="Guttman Haim-Condensed" panose="02010401010101010101" pitchFamily="2" charset="-79"/>
              </a:rPr>
            </a:br>
            <a:r>
              <a:rPr lang="he-IL" sz="5000" dirty="0" smtClean="0">
                <a:latin typeface="Guttman Haim-Condensed" panose="02010401010101010101" pitchFamily="2" charset="-79"/>
                <a:cs typeface="Guttman Haim-Condensed" panose="02010401010101010101" pitchFamily="2" charset="-79"/>
              </a:rPr>
              <a:t>ולא על ידי חתירה, תככנות ומרידה במלכות הקיימת</a:t>
            </a:r>
            <a:endParaRPr lang="he-IL" sz="5000" dirty="0">
              <a:latin typeface="Guttman Haim-Condensed" panose="02010401010101010101" pitchFamily="2" charset="-79"/>
              <a:cs typeface="Guttman Haim-Condensed" panose="02010401010101010101" pitchFamily="2" charset="-79"/>
            </a:endParaRPr>
          </a:p>
        </p:txBody>
      </p:sp>
    </p:spTree>
    <p:extLst>
      <p:ext uri="{BB962C8B-B14F-4D97-AF65-F5344CB8AC3E}">
        <p14:creationId xmlns:p14="http://schemas.microsoft.com/office/powerpoint/2010/main" val="1861410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a:xfrm>
            <a:off x="2167128" y="381000"/>
            <a:ext cx="9281160" cy="5918200"/>
          </a:xfrm>
        </p:spPr>
        <p:txBody>
          <a:bodyPr>
            <a:normAutofit/>
          </a:bodyPr>
          <a:lstStyle/>
          <a:p>
            <a:pPr algn="ctr"/>
            <a:r>
              <a:rPr lang="he-IL" sz="4800" smtClean="0">
                <a:effectLst>
                  <a:outerShdw blurRad="38100" dist="38100" dir="2700000" algn="tl">
                    <a:srgbClr val="000000">
                      <a:alpha val="43137"/>
                    </a:srgbClr>
                  </a:outerShdw>
                </a:effectLst>
                <a:latin typeface="Guttman Haim-Condensed" panose="02010401010101010101" pitchFamily="2" charset="-79"/>
                <a:cs typeface="+mn-cs"/>
              </a:rPr>
              <a:t/>
            </a:r>
            <a:br>
              <a:rPr lang="he-IL" sz="4800" smtClean="0">
                <a:effectLst>
                  <a:outerShdw blurRad="38100" dist="38100" dir="2700000" algn="tl">
                    <a:srgbClr val="000000">
                      <a:alpha val="43137"/>
                    </a:srgbClr>
                  </a:outerShdw>
                </a:effectLst>
                <a:latin typeface="Guttman Haim-Condensed" panose="02010401010101010101" pitchFamily="2" charset="-79"/>
                <a:cs typeface="+mn-cs"/>
              </a:rPr>
            </a:br>
            <a:r>
              <a:rPr lang="he-IL" sz="4800" smtClean="0">
                <a:effectLst>
                  <a:outerShdw blurRad="38100" dist="38100" dir="2700000" algn="tl">
                    <a:srgbClr val="000000">
                      <a:alpha val="43137"/>
                    </a:srgbClr>
                  </a:outerShdw>
                </a:effectLst>
                <a:latin typeface="Guttman Haim-Condensed" panose="02010401010101010101" pitchFamily="2" charset="-79"/>
                <a:cs typeface="+mn-cs"/>
              </a:rPr>
              <a:t>עין </a:t>
            </a:r>
            <a:r>
              <a:rPr lang="he-IL" sz="4800" dirty="0" smtClean="0">
                <a:effectLst>
                  <a:outerShdw blurRad="38100" dist="38100" dir="2700000" algn="tl">
                    <a:srgbClr val="000000">
                      <a:alpha val="43137"/>
                    </a:srgbClr>
                  </a:outerShdw>
                </a:effectLst>
                <a:latin typeface="Guttman Haim-Condensed" panose="02010401010101010101" pitchFamily="2" charset="-79"/>
                <a:cs typeface="+mn-cs"/>
              </a:rPr>
              <a:t>אנושית </a:t>
            </a:r>
            <a:r>
              <a:rPr lang="he-IL" sz="3600" dirty="0" err="1" smtClean="0">
                <a:latin typeface="Guttman Haim-Condensed" panose="02010401010101010101" pitchFamily="2" charset="-79"/>
                <a:cs typeface="+mn-cs"/>
              </a:rPr>
              <a:t>היתה</a:t>
            </a:r>
            <a:r>
              <a:rPr lang="he-IL" sz="3600" dirty="0" smtClean="0">
                <a:latin typeface="Guttman Haim-Condensed" panose="02010401010101010101" pitchFamily="2" charset="-79"/>
                <a:cs typeface="+mn-cs"/>
              </a:rPr>
              <a:t> </a:t>
            </a:r>
            <a:r>
              <a:rPr lang="he-IL" sz="3600" dirty="0" smtClean="0">
                <a:latin typeface="Guttman Haim-Condensed" panose="02010401010101010101" pitchFamily="2" charset="-79"/>
                <a:cs typeface="+mn-cs"/>
              </a:rPr>
              <a:t>מפרשת את השתלשלות האירועים שהובילו להמלכת דוד </a:t>
            </a:r>
            <a:r>
              <a:rPr lang="he-IL" sz="3600" b="1" dirty="0" smtClean="0">
                <a:latin typeface="Guttman Haim-Condensed" panose="02010401010101010101" pitchFamily="2" charset="-79"/>
                <a:cs typeface="+mn-cs"/>
              </a:rPr>
              <a:t>כסדרה של פעולות חתירה והתעצמות יזומות</a:t>
            </a:r>
            <a:r>
              <a:rPr lang="he-IL" sz="3600" dirty="0" smtClean="0">
                <a:latin typeface="Guttman Haim-Condensed" panose="02010401010101010101" pitchFamily="2" charset="-79"/>
                <a:cs typeface="+mn-cs"/>
              </a:rPr>
              <a:t>, כמקובל בד"כ בעולם בהחלפת מלוכה.</a:t>
            </a:r>
            <a:br>
              <a:rPr lang="he-IL" sz="3600" dirty="0" smtClean="0">
                <a:latin typeface="Guttman Haim-Condensed" panose="02010401010101010101" pitchFamily="2" charset="-79"/>
                <a:cs typeface="+mn-cs"/>
              </a:rPr>
            </a:br>
            <a:r>
              <a:rPr lang="he-IL" sz="3600" dirty="0" smtClean="0">
                <a:latin typeface="Guttman Haim-Condensed" panose="02010401010101010101" pitchFamily="2" charset="-79"/>
                <a:cs typeface="+mn-cs"/>
              </a:rPr>
              <a:t/>
            </a:r>
            <a:br>
              <a:rPr lang="he-IL" sz="3600" dirty="0" smtClean="0">
                <a:latin typeface="Guttman Haim-Condensed" panose="02010401010101010101" pitchFamily="2" charset="-79"/>
                <a:cs typeface="+mn-cs"/>
              </a:rPr>
            </a:br>
            <a:r>
              <a:rPr lang="he-IL" sz="4800" dirty="0">
                <a:effectLst>
                  <a:outerShdw blurRad="38100" dist="38100" dir="2700000" algn="tl">
                    <a:srgbClr val="000000">
                      <a:alpha val="43137"/>
                    </a:srgbClr>
                  </a:outerShdw>
                </a:effectLst>
                <a:latin typeface="Guttman Haim-Condensed" panose="02010401010101010101" pitchFamily="2" charset="-79"/>
                <a:cs typeface="+mn-cs"/>
              </a:rPr>
              <a:t>ספר שמואל א' </a:t>
            </a:r>
            <a:r>
              <a:rPr lang="he-IL" sz="3600" dirty="0" smtClean="0">
                <a:latin typeface="Guttman Haim-Condensed" panose="02010401010101010101" pitchFamily="2" charset="-79"/>
                <a:cs typeface="+mn-cs"/>
              </a:rPr>
              <a:t>מלמדנו </a:t>
            </a:r>
            <a:r>
              <a:rPr lang="he-IL" sz="3600" dirty="0" smtClean="0">
                <a:latin typeface="Guttman Haim-Condensed" panose="02010401010101010101" pitchFamily="2" charset="-79"/>
                <a:cs typeface="+mn-cs"/>
              </a:rPr>
              <a:t>שפעולותיו של דוד </a:t>
            </a:r>
            <a:r>
              <a:rPr lang="he-IL" sz="3600" b="1" dirty="0" smtClean="0">
                <a:latin typeface="Guttman Haim-Condensed" panose="02010401010101010101" pitchFamily="2" charset="-79"/>
                <a:cs typeface="+mn-cs"/>
              </a:rPr>
              <a:t>מדויקות ומתונות </a:t>
            </a:r>
            <a:r>
              <a:rPr lang="he-IL" sz="3600" dirty="0" smtClean="0">
                <a:latin typeface="Guttman Haim-Condensed" panose="02010401010101010101" pitchFamily="2" charset="-79"/>
                <a:cs typeface="+mn-cs"/>
              </a:rPr>
              <a:t>אך ורק בהתאם לאילוצים שנכפים עליו.</a:t>
            </a:r>
            <a:endParaRPr lang="he-IL" sz="3600" dirty="0">
              <a:latin typeface="Guttman Haim-Condensed" panose="02010401010101010101" pitchFamily="2" charset="-79"/>
              <a:cs typeface="+mn-cs"/>
            </a:endParaRPr>
          </a:p>
        </p:txBody>
      </p:sp>
      <p:cxnSp>
        <p:nvCxnSpPr>
          <p:cNvPr id="3" name="מחבר חץ ישר 2"/>
          <p:cNvCxnSpPr/>
          <p:nvPr/>
        </p:nvCxnSpPr>
        <p:spPr>
          <a:xfrm flipH="1">
            <a:off x="10579100" y="584200"/>
            <a:ext cx="965200" cy="863600"/>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88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a:xfrm>
            <a:off x="2667000" y="381000"/>
            <a:ext cx="7848600" cy="5918200"/>
          </a:xfrm>
        </p:spPr>
        <p:txBody>
          <a:bodyPr>
            <a:normAutofit/>
          </a:bodyPr>
          <a:lstStyle/>
          <a:p>
            <a:pPr algn="ctr"/>
            <a:r>
              <a:rPr lang="he-IL" sz="4800" dirty="0" smtClean="0">
                <a:latin typeface="Guttman Haim-Condensed" panose="02010401010101010101" pitchFamily="2" charset="-79"/>
                <a:cs typeface="Guttman Haim-Condensed" panose="02010401010101010101" pitchFamily="2" charset="-79"/>
              </a:rPr>
              <a:t>משמעות הדברים היא:</a:t>
            </a:r>
            <a:br>
              <a:rPr lang="he-IL" sz="4800" dirty="0" smtClean="0">
                <a:latin typeface="Guttman Haim-Condensed" panose="02010401010101010101" pitchFamily="2" charset="-79"/>
                <a:cs typeface="Guttman Haim-Condensed" panose="02010401010101010101" pitchFamily="2" charset="-79"/>
              </a:rPr>
            </a:br>
            <a:r>
              <a:rPr lang="he-IL" sz="4800" dirty="0" smtClean="0">
                <a:latin typeface="Guttman Haim-Condensed" panose="02010401010101010101" pitchFamily="2" charset="-79"/>
                <a:cs typeface="Guttman Haim-Condensed" panose="02010401010101010101" pitchFamily="2" charset="-79"/>
              </a:rPr>
              <a:t/>
            </a:r>
            <a:br>
              <a:rPr lang="he-IL" sz="4800" dirty="0" smtClean="0">
                <a:latin typeface="Guttman Haim-Condensed" panose="02010401010101010101" pitchFamily="2" charset="-79"/>
                <a:cs typeface="Guttman Haim-Condensed" panose="02010401010101010101" pitchFamily="2" charset="-79"/>
              </a:rPr>
            </a:br>
            <a:r>
              <a:rPr lang="he-IL" sz="4800" dirty="0" smtClean="0">
                <a:latin typeface="Guttman Haim-Condensed" panose="02010401010101010101" pitchFamily="2" charset="-79"/>
                <a:cs typeface="Guttman Haim-Condensed" panose="02010401010101010101" pitchFamily="2" charset="-79"/>
              </a:rPr>
              <a:t> </a:t>
            </a:r>
            <a:r>
              <a:rPr lang="he-IL" sz="6600" dirty="0" smtClean="0">
                <a:latin typeface="Guttman Haim-Condensed" panose="02010401010101010101" pitchFamily="2" charset="-79"/>
                <a:cs typeface="Guttman Haim-Condensed" panose="02010401010101010101" pitchFamily="2" charset="-79"/>
              </a:rPr>
              <a:t>בניין ציור מכונן אחר לדמותו של המלך</a:t>
            </a:r>
            <a:endParaRPr lang="he-IL" sz="6600" dirty="0">
              <a:latin typeface="Guttman Haim-Condensed" panose="02010401010101010101" pitchFamily="2" charset="-79"/>
              <a:cs typeface="Guttman Haim-Condensed" panose="02010401010101010101" pitchFamily="2" charset="-79"/>
            </a:endParaRPr>
          </a:p>
        </p:txBody>
      </p:sp>
    </p:spTree>
    <p:extLst>
      <p:ext uri="{BB962C8B-B14F-4D97-AF65-F5344CB8AC3E}">
        <p14:creationId xmlns:p14="http://schemas.microsoft.com/office/powerpoint/2010/main" val="1511001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2167128" y="717296"/>
            <a:ext cx="9281160" cy="2470404"/>
          </a:xfrm>
        </p:spPr>
        <p:txBody>
          <a:bodyPr>
            <a:noAutofit/>
          </a:bodyPr>
          <a:lstStyle/>
          <a:p>
            <a:pPr algn="ctr"/>
            <a:r>
              <a:rPr lang="he-IL" sz="4800" dirty="0" smtClean="0">
                <a:latin typeface="Guttman Haim-Condensed" panose="02010401010101010101" pitchFamily="2" charset="-79"/>
                <a:cs typeface="Guttman Haim-Condensed" panose="02010401010101010101" pitchFamily="2" charset="-79"/>
              </a:rPr>
              <a:t>הבריחה - "חדש מחר"</a:t>
            </a:r>
            <a:r>
              <a:rPr lang="he-IL" sz="4800" dirty="0">
                <a:latin typeface="Guttman Haim-Condensed" panose="02010401010101010101" pitchFamily="2" charset="-79"/>
                <a:cs typeface="Guttman Haim-Condensed" panose="02010401010101010101" pitchFamily="2" charset="-79"/>
              </a:rPr>
              <a:t/>
            </a:r>
            <a:br>
              <a:rPr lang="he-IL" sz="4800" dirty="0">
                <a:latin typeface="Guttman Haim-Condensed" panose="02010401010101010101" pitchFamily="2" charset="-79"/>
                <a:cs typeface="Guttman Haim-Condensed" panose="02010401010101010101" pitchFamily="2" charset="-79"/>
              </a:rPr>
            </a:br>
            <a:r>
              <a:rPr lang="he-IL" sz="2400" dirty="0" smtClean="0">
                <a:latin typeface="Guttman Haim-Condensed" panose="02010401010101010101" pitchFamily="2" charset="-79"/>
                <a:cs typeface="Guttman Haim-Condensed" panose="02010401010101010101" pitchFamily="2" charset="-79"/>
              </a:rPr>
              <a:t>פרקים י"ט-כ'</a:t>
            </a:r>
            <a:r>
              <a:rPr lang="en-US" sz="2400" dirty="0" smtClean="0">
                <a:latin typeface="Guttman Haim-Condensed" panose="02010401010101010101" pitchFamily="2" charset="-79"/>
                <a:cs typeface="Guttman Haim-Condensed" panose="02010401010101010101" pitchFamily="2" charset="-79"/>
              </a:rPr>
              <a:t/>
            </a:r>
            <a:br>
              <a:rPr lang="en-US" sz="2400" dirty="0" smtClean="0">
                <a:latin typeface="Guttman Haim-Condensed" panose="02010401010101010101" pitchFamily="2" charset="-79"/>
                <a:cs typeface="Guttman Haim-Condensed" panose="02010401010101010101" pitchFamily="2" charset="-79"/>
              </a:rPr>
            </a:br>
            <a:r>
              <a:rPr lang="en-US" sz="2400" dirty="0">
                <a:latin typeface="Gisha" panose="020B0502040204020203" pitchFamily="34" charset="-79"/>
                <a:cs typeface="Gisha" panose="020B0502040204020203" pitchFamily="34" charset="-79"/>
              </a:rPr>
              <a:t/>
            </a:r>
            <a:br>
              <a:rPr lang="en-US" sz="2400" dirty="0">
                <a:latin typeface="Gisha" panose="020B0502040204020203" pitchFamily="34" charset="-79"/>
                <a:cs typeface="Gisha" panose="020B0502040204020203" pitchFamily="34" charset="-79"/>
              </a:rPr>
            </a:br>
            <a:r>
              <a:rPr lang="en-US" sz="2400" dirty="0" err="1">
                <a:latin typeface="Gisha" panose="020B0502040204020203" pitchFamily="34" charset="-79"/>
                <a:cs typeface="Gisha" panose="020B0502040204020203" pitchFamily="34" charset="-79"/>
              </a:rPr>
              <a:t>ויברח</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דוד</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מנוות</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ברמה</a:t>
            </a:r>
            <a:r>
              <a:rPr lang="he-IL" sz="2400" dirty="0">
                <a:latin typeface="Gisha" panose="020B0502040204020203" pitchFamily="34" charset="-79"/>
                <a:cs typeface="Gisha" panose="020B0502040204020203" pitchFamily="34" charset="-79"/>
              </a:rPr>
              <a:t>... ויאמר דוד אל יהונתן הנה </a:t>
            </a:r>
            <a:r>
              <a:rPr lang="he-IL" sz="2400" b="1" dirty="0">
                <a:latin typeface="Gisha" panose="020B0502040204020203" pitchFamily="34" charset="-79"/>
                <a:cs typeface="Gisha" panose="020B0502040204020203" pitchFamily="34" charset="-79"/>
              </a:rPr>
              <a:t>חדש מחר </a:t>
            </a:r>
            <a:r>
              <a:rPr lang="he-IL" sz="2400" dirty="0">
                <a:latin typeface="Gisha" panose="020B0502040204020203" pitchFamily="34" charset="-79"/>
                <a:cs typeface="Gisha" panose="020B0502040204020203" pitchFamily="34" charset="-79"/>
              </a:rPr>
              <a:t>ואנכי ישב אשב עם המלך לאכול ושלחתני ונסתרתי בשדה עד הערב </a:t>
            </a:r>
            <a:r>
              <a:rPr lang="he-IL" sz="2400" dirty="0" err="1" smtClean="0">
                <a:latin typeface="Gisha" panose="020B0502040204020203" pitchFamily="34" charset="-79"/>
                <a:cs typeface="Gisha" panose="020B0502040204020203" pitchFamily="34" charset="-79"/>
              </a:rPr>
              <a:t>השלשית</a:t>
            </a:r>
            <a:r>
              <a:rPr lang="he-IL" sz="2400" dirty="0" smtClean="0">
                <a:latin typeface="Gisha" panose="020B0502040204020203" pitchFamily="34" charset="-79"/>
                <a:cs typeface="Gisha" panose="020B0502040204020203" pitchFamily="34" charset="-79"/>
              </a:rPr>
              <a:t>: אם </a:t>
            </a:r>
            <a:r>
              <a:rPr lang="he-IL" sz="2400" dirty="0">
                <a:latin typeface="Gisha" panose="020B0502040204020203" pitchFamily="34" charset="-79"/>
                <a:cs typeface="Gisha" panose="020B0502040204020203" pitchFamily="34" charset="-79"/>
              </a:rPr>
              <a:t>פקד </a:t>
            </a:r>
            <a:r>
              <a:rPr lang="he-IL" sz="2400" dirty="0" err="1">
                <a:latin typeface="Gisha" panose="020B0502040204020203" pitchFamily="34" charset="-79"/>
                <a:cs typeface="Gisha" panose="020B0502040204020203" pitchFamily="34" charset="-79"/>
              </a:rPr>
              <a:t>יפקדני</a:t>
            </a:r>
            <a:r>
              <a:rPr lang="he-IL" sz="2400" dirty="0">
                <a:latin typeface="Gisha" panose="020B0502040204020203" pitchFamily="34" charset="-79"/>
                <a:cs typeface="Gisha" panose="020B0502040204020203" pitchFamily="34" charset="-79"/>
              </a:rPr>
              <a:t> אביך ואמרת נשאל </a:t>
            </a:r>
            <a:r>
              <a:rPr lang="he-IL" sz="2400" dirty="0" err="1">
                <a:latin typeface="Gisha" panose="020B0502040204020203" pitchFamily="34" charset="-79"/>
                <a:cs typeface="Gisha" panose="020B0502040204020203" pitchFamily="34" charset="-79"/>
              </a:rPr>
              <a:t>נשאל</a:t>
            </a:r>
            <a:r>
              <a:rPr lang="he-IL" sz="2400" dirty="0">
                <a:latin typeface="Gisha" panose="020B0502040204020203" pitchFamily="34" charset="-79"/>
                <a:cs typeface="Gisha" panose="020B0502040204020203" pitchFamily="34" charset="-79"/>
              </a:rPr>
              <a:t> ממני דוד לרוץ בית לחם עירו כי זבח הימים שם לכל </a:t>
            </a:r>
            <a:r>
              <a:rPr lang="he-IL" sz="2400" dirty="0" smtClean="0">
                <a:latin typeface="Gisha" panose="020B0502040204020203" pitchFamily="34" charset="-79"/>
                <a:cs typeface="Gisha" panose="020B0502040204020203" pitchFamily="34" charset="-79"/>
              </a:rPr>
              <a:t>המשפחה</a:t>
            </a:r>
            <a:endParaRPr lang="he-IL" sz="2000" dirty="0"/>
          </a:p>
        </p:txBody>
      </p:sp>
      <p:sp>
        <p:nvSpPr>
          <p:cNvPr id="6" name="מציין מיקום תוכן 2"/>
          <p:cNvSpPr txBox="1">
            <a:spLocks/>
          </p:cNvSpPr>
          <p:nvPr/>
        </p:nvSpPr>
        <p:spPr>
          <a:xfrm>
            <a:off x="1370003" y="3530600"/>
            <a:ext cx="4754880" cy="30480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fontScale="92500" lnSpcReduction="10000"/>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r>
              <a:rPr lang="he-IL" sz="2400" b="1" u="sng" dirty="0" smtClean="0">
                <a:solidFill>
                  <a:schemeClr val="bg1"/>
                </a:solidFill>
              </a:rPr>
              <a:t>מהלך של חוסר ברירה</a:t>
            </a:r>
          </a:p>
          <a:p>
            <a:pPr algn="ctr"/>
            <a:r>
              <a:rPr lang="he-IL" sz="2400" b="1" dirty="0" smtClean="0">
                <a:solidFill>
                  <a:schemeClr val="bg1"/>
                </a:solidFill>
              </a:rPr>
              <a:t>דוד </a:t>
            </a:r>
            <a:r>
              <a:rPr lang="he-IL" sz="2400" b="1" dirty="0">
                <a:solidFill>
                  <a:schemeClr val="bg1"/>
                </a:solidFill>
              </a:rPr>
              <a:t>מנסה </a:t>
            </a:r>
            <a:r>
              <a:rPr lang="he-IL" sz="2400" b="1" dirty="0" smtClean="0">
                <a:solidFill>
                  <a:schemeClr val="bg1"/>
                </a:solidFill>
              </a:rPr>
              <a:t>לברר דרך יהונתן </a:t>
            </a:r>
            <a:r>
              <a:rPr lang="he-IL" sz="2400" b="1" dirty="0">
                <a:solidFill>
                  <a:schemeClr val="bg1"/>
                </a:solidFill>
              </a:rPr>
              <a:t>האם שאול רוצה להרוג </a:t>
            </a:r>
            <a:r>
              <a:rPr lang="he-IL" sz="2400" b="1" dirty="0" smtClean="0">
                <a:solidFill>
                  <a:schemeClr val="bg1"/>
                </a:solidFill>
              </a:rPr>
              <a:t>אותו, ומנסה </a:t>
            </a:r>
            <a:r>
              <a:rPr lang="he-IL" sz="2400" b="1" dirty="0">
                <a:solidFill>
                  <a:schemeClr val="bg1"/>
                </a:solidFill>
              </a:rPr>
              <a:t>בכל דרך להישאר...</a:t>
            </a:r>
          </a:p>
          <a:p>
            <a:pPr algn="ctr"/>
            <a:r>
              <a:rPr lang="he-IL" sz="2400" b="1" dirty="0">
                <a:solidFill>
                  <a:schemeClr val="bg1"/>
                </a:solidFill>
              </a:rPr>
              <a:t>התנ"ך </a:t>
            </a:r>
            <a:r>
              <a:rPr lang="he-IL" sz="2400" b="1" dirty="0" smtClean="0">
                <a:solidFill>
                  <a:schemeClr val="bg1"/>
                </a:solidFill>
              </a:rPr>
              <a:t>מביא סיפור על "חדש מחר" בו דוד בודק האם הוא יכול להישאר בכל זאת </a:t>
            </a:r>
            <a:r>
              <a:rPr lang="he-IL" sz="2400" b="1" dirty="0">
                <a:solidFill>
                  <a:schemeClr val="bg1"/>
                </a:solidFill>
              </a:rPr>
              <a:t>– סיפור </a:t>
            </a:r>
            <a:r>
              <a:rPr lang="he-IL" sz="2400" b="1" dirty="0" smtClean="0">
                <a:solidFill>
                  <a:schemeClr val="bg1"/>
                </a:solidFill>
              </a:rPr>
              <a:t>שככל הנראה לא </a:t>
            </a:r>
            <a:r>
              <a:rPr lang="he-IL" sz="2400" b="1" dirty="0">
                <a:solidFill>
                  <a:schemeClr val="bg1"/>
                </a:solidFill>
              </a:rPr>
              <a:t>היה </a:t>
            </a:r>
            <a:r>
              <a:rPr lang="he-IL" sz="2400" b="1" dirty="0" smtClean="0">
                <a:solidFill>
                  <a:schemeClr val="bg1"/>
                </a:solidFill>
              </a:rPr>
              <a:t>ידוע.</a:t>
            </a:r>
          </a:p>
          <a:p>
            <a:pPr algn="ctr"/>
            <a:r>
              <a:rPr lang="he-IL" sz="2400" b="1" dirty="0" smtClean="0">
                <a:solidFill>
                  <a:schemeClr val="bg1"/>
                </a:solidFill>
              </a:rPr>
              <a:t>המתבונן </a:t>
            </a:r>
            <a:r>
              <a:rPr lang="he-IL" sz="2400" b="1" dirty="0">
                <a:solidFill>
                  <a:schemeClr val="bg1"/>
                </a:solidFill>
              </a:rPr>
              <a:t>מהצד לא </a:t>
            </a:r>
            <a:r>
              <a:rPr lang="he-IL" sz="2400" b="1" dirty="0" err="1">
                <a:solidFill>
                  <a:schemeClr val="bg1"/>
                </a:solidFill>
              </a:rPr>
              <a:t>יכל</a:t>
            </a:r>
            <a:r>
              <a:rPr lang="he-IL" sz="2400" b="1" dirty="0">
                <a:solidFill>
                  <a:schemeClr val="bg1"/>
                </a:solidFill>
              </a:rPr>
              <a:t> לדעת עד כמה דוד רוצה </a:t>
            </a:r>
            <a:r>
              <a:rPr lang="he-IL" sz="2400" b="1" dirty="0" smtClean="0">
                <a:solidFill>
                  <a:schemeClr val="bg1"/>
                </a:solidFill>
              </a:rPr>
              <a:t>להישאר בבית שאול ועד כמה הוא מוכן </a:t>
            </a:r>
            <a:r>
              <a:rPr lang="he-IL" sz="2400" b="1" dirty="0">
                <a:solidFill>
                  <a:schemeClr val="bg1"/>
                </a:solidFill>
              </a:rPr>
              <a:t>להסתכן בכך.</a:t>
            </a:r>
          </a:p>
          <a:p>
            <a:endParaRPr lang="he-IL" dirty="0"/>
          </a:p>
        </p:txBody>
      </p:sp>
      <p:sp>
        <p:nvSpPr>
          <p:cNvPr id="8" name="מציין מיקום תוכן 2"/>
          <p:cNvSpPr txBox="1">
            <a:spLocks/>
          </p:cNvSpPr>
          <p:nvPr/>
        </p:nvSpPr>
        <p:spPr>
          <a:xfrm>
            <a:off x="6693408" y="3530600"/>
            <a:ext cx="4754880" cy="3048000"/>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fontScale="92500" lnSpcReduction="10000"/>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r>
              <a:rPr lang="he-IL" sz="2400" b="1" u="sng" dirty="0" smtClean="0">
                <a:solidFill>
                  <a:schemeClr val="bg1"/>
                </a:solidFill>
              </a:rPr>
              <a:t>מהלך מתוכנן</a:t>
            </a:r>
          </a:p>
          <a:p>
            <a:pPr algn="ctr"/>
            <a:r>
              <a:rPr lang="he-IL" sz="2400" b="1" dirty="0" smtClean="0">
                <a:solidFill>
                  <a:schemeClr val="bg1"/>
                </a:solidFill>
              </a:rPr>
              <a:t>המתבונן מן הצד עלול לחשוב שדוד רוצה לברוח ולהתנתק ממלכות שאול על מנת להתעצם ולהתבסס.</a:t>
            </a:r>
          </a:p>
          <a:p>
            <a:pPr algn="ctr"/>
            <a:r>
              <a:rPr lang="he-IL" sz="2400" b="1" dirty="0">
                <a:solidFill>
                  <a:schemeClr val="bg1"/>
                </a:solidFill>
              </a:rPr>
              <a:t>התנ"ך כותב לנו שכך ראה את המציאות שאול:</a:t>
            </a:r>
          </a:p>
          <a:p>
            <a:pPr algn="ctr"/>
            <a:r>
              <a:rPr lang="he-IL" sz="2400" b="1" dirty="0">
                <a:solidFill>
                  <a:schemeClr val="bg1"/>
                </a:solidFill>
              </a:rPr>
              <a:t>שאול שואל מדוע דוד לא </a:t>
            </a:r>
            <a:r>
              <a:rPr lang="he-IL" sz="2400" b="1" dirty="0" smtClean="0">
                <a:solidFill>
                  <a:schemeClr val="bg1"/>
                </a:solidFill>
              </a:rPr>
              <a:t>נמצא ומטיח </a:t>
            </a:r>
            <a:r>
              <a:rPr lang="he-IL" sz="2400" b="1" dirty="0">
                <a:solidFill>
                  <a:schemeClr val="bg1"/>
                </a:solidFill>
              </a:rPr>
              <a:t>ביהונתן שהוא רוצה להחליף אותו </a:t>
            </a:r>
            <a:r>
              <a:rPr lang="he-IL" sz="2400" b="1" dirty="0" smtClean="0">
                <a:solidFill>
                  <a:schemeClr val="bg1"/>
                </a:solidFill>
              </a:rPr>
              <a:t>בדוד: </a:t>
            </a:r>
            <a:r>
              <a:rPr lang="he-IL" sz="2400" b="1" dirty="0">
                <a:solidFill>
                  <a:schemeClr val="bg1"/>
                </a:solidFill>
              </a:rPr>
              <a:t>"בן נעות המרדות.. כי בוחר אתה לבן ישי</a:t>
            </a:r>
            <a:r>
              <a:rPr lang="he-IL" sz="2400" b="1" dirty="0" smtClean="0">
                <a:solidFill>
                  <a:schemeClr val="bg1"/>
                </a:solidFill>
              </a:rPr>
              <a:t>" </a:t>
            </a:r>
            <a:endParaRPr lang="he-IL" sz="2400" b="1" dirty="0">
              <a:solidFill>
                <a:schemeClr val="bg1"/>
              </a:solidFill>
            </a:endParaRPr>
          </a:p>
        </p:txBody>
      </p:sp>
    </p:spTree>
    <p:extLst>
      <p:ext uri="{BB962C8B-B14F-4D97-AF65-F5344CB8AC3E}">
        <p14:creationId xmlns:p14="http://schemas.microsoft.com/office/powerpoint/2010/main" val="297122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2167128" y="717296"/>
            <a:ext cx="9281160" cy="3520440"/>
          </a:xfrm>
        </p:spPr>
        <p:txBody>
          <a:bodyPr>
            <a:noAutofit/>
          </a:bodyPr>
          <a:lstStyle/>
          <a:p>
            <a:pPr algn="ctr"/>
            <a:r>
              <a:rPr lang="he-IL" sz="4800" dirty="0" smtClean="0">
                <a:latin typeface="Guttman Haim-Condensed" panose="02010401010101010101" pitchFamily="2" charset="-79"/>
                <a:cs typeface="Guttman Haim-Condensed" panose="02010401010101010101" pitchFamily="2" charset="-79"/>
              </a:rPr>
              <a:t>חרב גלית</a:t>
            </a:r>
            <a:r>
              <a:rPr lang="he-IL" sz="4800" dirty="0">
                <a:latin typeface="Guttman Haim-Condensed" panose="02010401010101010101" pitchFamily="2" charset="-79"/>
                <a:cs typeface="Guttman Haim-Condensed" panose="02010401010101010101" pitchFamily="2" charset="-79"/>
              </a:rPr>
              <a:t/>
            </a:r>
            <a:br>
              <a:rPr lang="he-IL" sz="4800" dirty="0">
                <a:latin typeface="Guttman Haim-Condensed" panose="02010401010101010101" pitchFamily="2" charset="-79"/>
                <a:cs typeface="Guttman Haim-Condensed" panose="02010401010101010101" pitchFamily="2" charset="-79"/>
              </a:rPr>
            </a:br>
            <a:r>
              <a:rPr lang="he-IL" sz="2400" dirty="0">
                <a:latin typeface="Guttman Haim-Condensed" panose="02010401010101010101" pitchFamily="2" charset="-79"/>
                <a:cs typeface="Guttman Haim-Condensed" panose="02010401010101010101" pitchFamily="2" charset="-79"/>
              </a:rPr>
              <a:t>פרק </a:t>
            </a:r>
            <a:r>
              <a:rPr lang="he-IL" sz="2400" dirty="0" smtClean="0">
                <a:latin typeface="Guttman Haim-Condensed" panose="02010401010101010101" pitchFamily="2" charset="-79"/>
                <a:cs typeface="Guttman Haim-Condensed" panose="02010401010101010101" pitchFamily="2" charset="-79"/>
              </a:rPr>
              <a:t>כ"א</a:t>
            </a:r>
            <a:r>
              <a:rPr lang="en-US" sz="2400" dirty="0">
                <a:latin typeface="Guttman Haim-Condensed" panose="02010401010101010101" pitchFamily="2" charset="-79"/>
                <a:cs typeface="Guttman Haim-Condensed" panose="02010401010101010101" pitchFamily="2" charset="-79"/>
              </a:rPr>
              <a:t/>
            </a:r>
            <a:br>
              <a:rPr lang="en-US" sz="2400" dirty="0">
                <a:latin typeface="Guttman Haim-Condensed" panose="02010401010101010101" pitchFamily="2" charset="-79"/>
                <a:cs typeface="Guttman Haim-Condensed" panose="02010401010101010101" pitchFamily="2" charset="-79"/>
              </a:rPr>
            </a:br>
            <a:r>
              <a:rPr lang="he-IL" sz="2400" dirty="0" smtClean="0"/>
              <a:t/>
            </a:r>
            <a:br>
              <a:rPr lang="he-IL" sz="2400" dirty="0" smtClean="0"/>
            </a:br>
            <a:r>
              <a:rPr lang="en-US" sz="2400" dirty="0" err="1">
                <a:latin typeface="Gisha" panose="020B0502040204020203" pitchFamily="34" charset="-79"/>
                <a:cs typeface="Gisha" panose="020B0502040204020203" pitchFamily="34" charset="-79"/>
              </a:rPr>
              <a:t>ויאמר</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הכהן</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חרב</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גלית</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הפלשתי</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אשר</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הכית</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בעמק</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האלה</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הנה</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היא</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לוטה</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בשמלה</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אחרי</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האפוד</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אם</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אתה</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תקח</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לך</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קח</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כי</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אין</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אחרת</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זולתה</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בזה</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ויאמר</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דוד</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אין</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כמוה</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תננה</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לי</a:t>
            </a:r>
            <a:endParaRPr lang="he-IL" sz="2400" dirty="0">
              <a:latin typeface="Gisha" panose="020B0502040204020203" pitchFamily="34" charset="-79"/>
              <a:cs typeface="Gisha" panose="020B0502040204020203" pitchFamily="34" charset="-79"/>
            </a:endParaRPr>
          </a:p>
        </p:txBody>
      </p:sp>
      <p:sp>
        <p:nvSpPr>
          <p:cNvPr id="6" name="מציין מיקום תוכן 2"/>
          <p:cNvSpPr txBox="1">
            <a:spLocks/>
          </p:cNvSpPr>
          <p:nvPr/>
        </p:nvSpPr>
        <p:spPr>
          <a:xfrm>
            <a:off x="1357303" y="4368800"/>
            <a:ext cx="4754880" cy="2176708"/>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endParaRPr lang="he-IL" sz="2400" b="1" u="sng" dirty="0" smtClean="0">
              <a:solidFill>
                <a:schemeClr val="bg1"/>
              </a:solidFill>
            </a:endParaRPr>
          </a:p>
          <a:p>
            <a:pPr algn="ctr"/>
            <a:r>
              <a:rPr lang="he-IL" sz="2400" b="1" u="sng" dirty="0" smtClean="0">
                <a:solidFill>
                  <a:schemeClr val="bg1"/>
                </a:solidFill>
              </a:rPr>
              <a:t>מהלך של חוסר ברירה</a:t>
            </a:r>
          </a:p>
          <a:p>
            <a:pPr algn="ctr"/>
            <a:r>
              <a:rPr lang="he-IL" sz="2400" b="1" dirty="0" smtClean="0">
                <a:solidFill>
                  <a:schemeClr val="bg1"/>
                </a:solidFill>
              </a:rPr>
              <a:t>דוד משיג </a:t>
            </a:r>
            <a:r>
              <a:rPr lang="he-IL" sz="2400" b="1" dirty="0">
                <a:solidFill>
                  <a:schemeClr val="bg1"/>
                </a:solidFill>
              </a:rPr>
              <a:t>כלי נשק </a:t>
            </a:r>
            <a:r>
              <a:rPr lang="he-IL" sz="2400" b="1" dirty="0" smtClean="0">
                <a:solidFill>
                  <a:schemeClr val="bg1"/>
                </a:solidFill>
              </a:rPr>
              <a:t>ולחם בשביל </a:t>
            </a:r>
            <a:r>
              <a:rPr lang="he-IL" sz="2400" b="1" dirty="0">
                <a:solidFill>
                  <a:schemeClr val="bg1"/>
                </a:solidFill>
              </a:rPr>
              <a:t>להגן על עצמו, כי הוא נמצא בסכנת חיים</a:t>
            </a:r>
          </a:p>
          <a:p>
            <a:endParaRPr lang="he-IL" dirty="0"/>
          </a:p>
        </p:txBody>
      </p:sp>
      <p:sp>
        <p:nvSpPr>
          <p:cNvPr id="8" name="מציין מיקום תוכן 2"/>
          <p:cNvSpPr txBox="1">
            <a:spLocks/>
          </p:cNvSpPr>
          <p:nvPr/>
        </p:nvSpPr>
        <p:spPr>
          <a:xfrm>
            <a:off x="6807708" y="4368800"/>
            <a:ext cx="4754880" cy="2176708"/>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r>
              <a:rPr lang="he-IL" sz="2400" b="1" u="sng" dirty="0" smtClean="0">
                <a:solidFill>
                  <a:schemeClr val="bg1"/>
                </a:solidFill>
              </a:rPr>
              <a:t>מהלך מתוכנן</a:t>
            </a:r>
          </a:p>
          <a:p>
            <a:pPr algn="ctr"/>
            <a:r>
              <a:rPr lang="he-IL" sz="2400" b="1" dirty="0" smtClean="0">
                <a:solidFill>
                  <a:schemeClr val="bg1"/>
                </a:solidFill>
              </a:rPr>
              <a:t>המתבונן </a:t>
            </a:r>
            <a:r>
              <a:rPr lang="he-IL" sz="2400" b="1" dirty="0">
                <a:solidFill>
                  <a:schemeClr val="bg1"/>
                </a:solidFill>
              </a:rPr>
              <a:t>מן הצד עלול לחשוב שדוד ארגן לעצמו בריחה מתוכננת </a:t>
            </a:r>
            <a:r>
              <a:rPr lang="he-IL" sz="2400" b="1" dirty="0" smtClean="0">
                <a:solidFill>
                  <a:schemeClr val="bg1"/>
                </a:solidFill>
              </a:rPr>
              <a:t>ודואג להשיג תמיכה סמלית של הכהונה המתבטאת בהענקת חרב גלית ולחם הקודש</a:t>
            </a:r>
            <a:endParaRPr lang="he-IL" sz="2052" dirty="0"/>
          </a:p>
        </p:txBody>
      </p:sp>
    </p:spTree>
    <p:extLst>
      <p:ext uri="{BB962C8B-B14F-4D97-AF65-F5344CB8AC3E}">
        <p14:creationId xmlns:p14="http://schemas.microsoft.com/office/powerpoint/2010/main" val="24314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2167128" y="717296"/>
            <a:ext cx="9281160" cy="3520440"/>
          </a:xfrm>
        </p:spPr>
        <p:txBody>
          <a:bodyPr>
            <a:noAutofit/>
          </a:bodyPr>
          <a:lstStyle/>
          <a:p>
            <a:pPr algn="ctr"/>
            <a:r>
              <a:rPr lang="he-IL" sz="4800" dirty="0" smtClean="0">
                <a:latin typeface="Guttman Haim-Condensed" panose="02010401010101010101" pitchFamily="2" charset="-79"/>
                <a:cs typeface="Guttman Haim-Condensed" panose="02010401010101010101" pitchFamily="2" charset="-79"/>
              </a:rPr>
              <a:t>בריחה למדבר</a:t>
            </a:r>
            <a:r>
              <a:rPr lang="he-IL" sz="4800" dirty="0">
                <a:latin typeface="Guttman Haim-Condensed" panose="02010401010101010101" pitchFamily="2" charset="-79"/>
                <a:cs typeface="Guttman Haim-Condensed" panose="02010401010101010101" pitchFamily="2" charset="-79"/>
              </a:rPr>
              <a:t/>
            </a:r>
            <a:br>
              <a:rPr lang="he-IL" sz="4800" dirty="0">
                <a:latin typeface="Guttman Haim-Condensed" panose="02010401010101010101" pitchFamily="2" charset="-79"/>
                <a:cs typeface="Guttman Haim-Condensed" panose="02010401010101010101" pitchFamily="2" charset="-79"/>
              </a:rPr>
            </a:br>
            <a:r>
              <a:rPr lang="he-IL" sz="2400" dirty="0" smtClean="0">
                <a:latin typeface="Guttman Haim-Condensed" panose="02010401010101010101" pitchFamily="2" charset="-79"/>
                <a:cs typeface="Guttman Haim-Condensed" panose="02010401010101010101" pitchFamily="2" charset="-79"/>
              </a:rPr>
              <a:t>פרקים כ"א-כ"ב</a:t>
            </a:r>
            <a:r>
              <a:rPr lang="en-US" sz="2400" dirty="0">
                <a:latin typeface="Guttman Haim-Condensed" panose="02010401010101010101" pitchFamily="2" charset="-79"/>
                <a:cs typeface="Guttman Haim-Condensed" panose="02010401010101010101" pitchFamily="2" charset="-79"/>
              </a:rPr>
              <a:t/>
            </a:r>
            <a:br>
              <a:rPr lang="en-US" sz="2400" dirty="0">
                <a:latin typeface="Guttman Haim-Condensed" panose="02010401010101010101" pitchFamily="2" charset="-79"/>
                <a:cs typeface="Guttman Haim-Condensed" panose="02010401010101010101" pitchFamily="2" charset="-79"/>
              </a:rPr>
            </a:br>
            <a:r>
              <a:rPr lang="he-IL" sz="2400" dirty="0" smtClean="0">
                <a:latin typeface="Guttman Haim-Condensed" panose="02010401010101010101" pitchFamily="2" charset="-79"/>
                <a:cs typeface="Guttman Haim-Condensed" panose="02010401010101010101" pitchFamily="2" charset="-79"/>
              </a:rPr>
              <a:t/>
            </a:r>
            <a:br>
              <a:rPr lang="he-IL" sz="2400" dirty="0" smtClean="0">
                <a:latin typeface="Guttman Haim-Condensed" panose="02010401010101010101" pitchFamily="2" charset="-79"/>
                <a:cs typeface="Guttman Haim-Condensed" panose="02010401010101010101" pitchFamily="2" charset="-79"/>
              </a:rPr>
            </a:br>
            <a:r>
              <a:rPr lang="he-IL" sz="2400" dirty="0">
                <a:latin typeface="Guttman Haim-Condensed" panose="02010401010101010101" pitchFamily="2" charset="-79"/>
                <a:cs typeface="Guttman Haim-Condensed" panose="02010401010101010101" pitchFamily="2" charset="-79"/>
              </a:rPr>
              <a:t/>
            </a:r>
            <a:br>
              <a:rPr lang="he-IL" sz="2400" dirty="0">
                <a:latin typeface="Guttman Haim-Condensed" panose="02010401010101010101" pitchFamily="2" charset="-79"/>
                <a:cs typeface="Guttman Haim-Condensed" panose="02010401010101010101" pitchFamily="2" charset="-79"/>
              </a:rPr>
            </a:br>
            <a:r>
              <a:rPr lang="en-US" sz="2400" dirty="0" err="1">
                <a:latin typeface="Gisha" panose="020B0502040204020203" pitchFamily="34" charset="-79"/>
                <a:cs typeface="Gisha" panose="020B0502040204020203" pitchFamily="34" charset="-79"/>
              </a:rPr>
              <a:t>ויקם</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דוד</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ויברח</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ביום</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ההוא</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מפני</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שאול</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ויבא</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אל</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אכיש</a:t>
            </a:r>
            <a:r>
              <a:rPr lang="en-US" sz="2400" dirty="0">
                <a:latin typeface="Gisha" panose="020B0502040204020203" pitchFamily="34" charset="-79"/>
                <a:cs typeface="Gisha" panose="020B0502040204020203" pitchFamily="34" charset="-79"/>
              </a:rPr>
              <a:t> </a:t>
            </a:r>
            <a:r>
              <a:rPr lang="en-US" sz="2400" dirty="0" err="1">
                <a:latin typeface="Gisha" panose="020B0502040204020203" pitchFamily="34" charset="-79"/>
                <a:cs typeface="Gisha" panose="020B0502040204020203" pitchFamily="34" charset="-79"/>
              </a:rPr>
              <a:t>מלך</a:t>
            </a:r>
            <a:r>
              <a:rPr lang="en-US" sz="2400" dirty="0">
                <a:latin typeface="Gisha" panose="020B0502040204020203" pitchFamily="34" charset="-79"/>
                <a:cs typeface="Gisha" panose="020B0502040204020203" pitchFamily="34" charset="-79"/>
              </a:rPr>
              <a:t> </a:t>
            </a:r>
            <a:r>
              <a:rPr lang="en-US" sz="2400" dirty="0" err="1" smtClean="0">
                <a:latin typeface="Gisha" panose="020B0502040204020203" pitchFamily="34" charset="-79"/>
                <a:cs typeface="Gisha" panose="020B0502040204020203" pitchFamily="34" charset="-79"/>
              </a:rPr>
              <a:t>גת</a:t>
            </a:r>
            <a:r>
              <a:rPr lang="he-IL" sz="2400" dirty="0">
                <a:latin typeface="Gisha" panose="020B0502040204020203" pitchFamily="34" charset="-79"/>
                <a:cs typeface="Gisha" panose="020B0502040204020203" pitchFamily="34" charset="-79"/>
              </a:rPr>
              <a:t>... וילך דוד </a:t>
            </a:r>
            <a:r>
              <a:rPr lang="he-IL" sz="2400" dirty="0" smtClean="0">
                <a:latin typeface="Gisha" panose="020B0502040204020203" pitchFamily="34" charset="-79"/>
                <a:cs typeface="Gisha" panose="020B0502040204020203" pitchFamily="34" charset="-79"/>
              </a:rPr>
              <a:t>משם...</a:t>
            </a:r>
            <a:endParaRPr lang="he-IL" sz="2400" dirty="0">
              <a:latin typeface="Gisha" panose="020B0502040204020203" pitchFamily="34" charset="-79"/>
              <a:cs typeface="Gisha" panose="020B0502040204020203" pitchFamily="34" charset="-79"/>
            </a:endParaRPr>
          </a:p>
        </p:txBody>
      </p:sp>
      <p:sp>
        <p:nvSpPr>
          <p:cNvPr id="6" name="מציין מיקום תוכן 2"/>
          <p:cNvSpPr txBox="1">
            <a:spLocks/>
          </p:cNvSpPr>
          <p:nvPr/>
        </p:nvSpPr>
        <p:spPr>
          <a:xfrm>
            <a:off x="1370003" y="3773714"/>
            <a:ext cx="4754880" cy="2717366"/>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endParaRPr lang="he-IL" sz="2400" b="1" u="sng" dirty="0" smtClean="0">
              <a:solidFill>
                <a:schemeClr val="bg1"/>
              </a:solidFill>
            </a:endParaRPr>
          </a:p>
          <a:p>
            <a:pPr algn="ctr"/>
            <a:r>
              <a:rPr lang="he-IL" sz="2400" b="1" u="sng" dirty="0" smtClean="0">
                <a:solidFill>
                  <a:schemeClr val="bg1"/>
                </a:solidFill>
              </a:rPr>
              <a:t>מהלך של חוסר </a:t>
            </a:r>
            <a:r>
              <a:rPr lang="he-IL" sz="2400" b="1" u="sng" dirty="0">
                <a:solidFill>
                  <a:schemeClr val="bg1"/>
                </a:solidFill>
              </a:rPr>
              <a:t>ברירה</a:t>
            </a:r>
          </a:p>
          <a:p>
            <a:pPr algn="ctr"/>
            <a:r>
              <a:rPr lang="he-IL" sz="2400" b="1" dirty="0" smtClean="0">
                <a:solidFill>
                  <a:schemeClr val="bg1"/>
                </a:solidFill>
              </a:rPr>
              <a:t>"וימלט </a:t>
            </a:r>
            <a:r>
              <a:rPr lang="he-IL" sz="2400" b="1" dirty="0">
                <a:solidFill>
                  <a:schemeClr val="bg1"/>
                </a:solidFill>
              </a:rPr>
              <a:t>אל מערת </a:t>
            </a:r>
            <a:r>
              <a:rPr lang="he-IL" sz="2400" b="1" dirty="0" smtClean="0">
                <a:solidFill>
                  <a:schemeClr val="bg1"/>
                </a:solidFill>
              </a:rPr>
              <a:t>עדולם" </a:t>
            </a:r>
            <a:r>
              <a:rPr lang="he-IL" sz="2400" b="1" dirty="0">
                <a:solidFill>
                  <a:schemeClr val="bg1"/>
                </a:solidFill>
              </a:rPr>
              <a:t>– </a:t>
            </a:r>
            <a:r>
              <a:rPr lang="he-IL" sz="2400" b="1" dirty="0" smtClean="0">
                <a:solidFill>
                  <a:schemeClr val="bg1"/>
                </a:solidFill>
              </a:rPr>
              <a:t>הנביא מדגיש </a:t>
            </a:r>
            <a:r>
              <a:rPr lang="he-IL" sz="2400" b="1" dirty="0">
                <a:solidFill>
                  <a:schemeClr val="bg1"/>
                </a:solidFill>
              </a:rPr>
              <a:t>שדוד בורח ולא יוזם את המהלך</a:t>
            </a:r>
          </a:p>
        </p:txBody>
      </p:sp>
      <p:sp>
        <p:nvSpPr>
          <p:cNvPr id="8" name="מציין מיקום תוכן 2"/>
          <p:cNvSpPr txBox="1">
            <a:spLocks/>
          </p:cNvSpPr>
          <p:nvPr/>
        </p:nvSpPr>
        <p:spPr>
          <a:xfrm>
            <a:off x="6693408" y="3800928"/>
            <a:ext cx="4754880" cy="2717366"/>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r>
              <a:rPr lang="he-IL" sz="2400" b="1" u="sng" dirty="0" smtClean="0">
                <a:solidFill>
                  <a:schemeClr val="bg1"/>
                </a:solidFill>
              </a:rPr>
              <a:t>מהלך מתוכנן</a:t>
            </a:r>
          </a:p>
          <a:p>
            <a:pPr algn="ctr"/>
            <a:r>
              <a:rPr lang="he-IL" sz="2400" b="1" dirty="0">
                <a:solidFill>
                  <a:schemeClr val="bg1"/>
                </a:solidFill>
              </a:rPr>
              <a:t>המתבונן מן צד עלול לחשוב שדוד </a:t>
            </a:r>
            <a:r>
              <a:rPr lang="he-IL" sz="2400" b="1" dirty="0" smtClean="0">
                <a:solidFill>
                  <a:schemeClr val="bg1"/>
                </a:solidFill>
              </a:rPr>
              <a:t>הולך למדבר כדי לארגן </a:t>
            </a:r>
            <a:r>
              <a:rPr lang="he-IL" sz="2400" b="1" dirty="0">
                <a:solidFill>
                  <a:schemeClr val="bg1"/>
                </a:solidFill>
              </a:rPr>
              <a:t>לעצמו </a:t>
            </a:r>
            <a:r>
              <a:rPr lang="he-IL" sz="2400" b="1" dirty="0" smtClean="0">
                <a:solidFill>
                  <a:schemeClr val="bg1"/>
                </a:solidFill>
              </a:rPr>
              <a:t>צבא.</a:t>
            </a:r>
          </a:p>
          <a:p>
            <a:pPr algn="ctr"/>
            <a:r>
              <a:rPr lang="he-IL" sz="2400" b="1" dirty="0" smtClean="0">
                <a:solidFill>
                  <a:schemeClr val="bg1"/>
                </a:solidFill>
              </a:rPr>
              <a:t>הנביא כותב </a:t>
            </a:r>
            <a:r>
              <a:rPr lang="he-IL" sz="2400" b="1" dirty="0">
                <a:solidFill>
                  <a:schemeClr val="bg1"/>
                </a:solidFill>
              </a:rPr>
              <a:t>שכך ראה את המציאות שאול: "כי קשרתם </a:t>
            </a:r>
            <a:r>
              <a:rPr lang="he-IL" sz="2400" b="1" dirty="0" err="1">
                <a:solidFill>
                  <a:schemeClr val="bg1"/>
                </a:solidFill>
              </a:rPr>
              <a:t>כלכם</a:t>
            </a:r>
            <a:r>
              <a:rPr lang="he-IL" sz="2400" b="1" dirty="0">
                <a:solidFill>
                  <a:schemeClr val="bg1"/>
                </a:solidFill>
              </a:rPr>
              <a:t> עלי קשר</a:t>
            </a:r>
            <a:r>
              <a:rPr lang="he-IL" sz="2400" b="1" dirty="0" smtClean="0">
                <a:solidFill>
                  <a:schemeClr val="bg1"/>
                </a:solidFill>
              </a:rPr>
              <a:t>... כי </a:t>
            </a:r>
            <a:r>
              <a:rPr lang="he-IL" sz="2400" b="1" dirty="0">
                <a:solidFill>
                  <a:schemeClr val="bg1"/>
                </a:solidFill>
              </a:rPr>
              <a:t>הקים בני את עבדי עלי לאורב ביום </a:t>
            </a:r>
            <a:r>
              <a:rPr lang="he-IL" sz="2400" b="1" dirty="0" smtClean="0">
                <a:solidFill>
                  <a:schemeClr val="bg1"/>
                </a:solidFill>
              </a:rPr>
              <a:t>הזה</a:t>
            </a:r>
            <a:r>
              <a:rPr lang="he-IL" sz="2400" b="1" dirty="0">
                <a:solidFill>
                  <a:schemeClr val="bg1"/>
                </a:solidFill>
              </a:rPr>
              <a:t>"</a:t>
            </a:r>
          </a:p>
        </p:txBody>
      </p:sp>
    </p:spTree>
    <p:extLst>
      <p:ext uri="{BB962C8B-B14F-4D97-AF65-F5344CB8AC3E}">
        <p14:creationId xmlns:p14="http://schemas.microsoft.com/office/powerpoint/2010/main" val="128510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
          <p:cNvSpPr>
            <a:spLocks noGrp="1"/>
          </p:cNvSpPr>
          <p:nvPr>
            <p:ph type="title"/>
          </p:nvPr>
        </p:nvSpPr>
        <p:spPr>
          <a:xfrm>
            <a:off x="2167128" y="456039"/>
            <a:ext cx="9281160" cy="3520440"/>
          </a:xfrm>
        </p:spPr>
        <p:txBody>
          <a:bodyPr>
            <a:noAutofit/>
          </a:bodyPr>
          <a:lstStyle/>
          <a:p>
            <a:pPr algn="ctr"/>
            <a:r>
              <a:rPr lang="he-IL" sz="4800" dirty="0">
                <a:latin typeface="Guttman Haim-Condensed" panose="02010401010101010101" pitchFamily="2" charset="-79"/>
                <a:cs typeface="Guttman Haim-Condensed" panose="02010401010101010101" pitchFamily="2" charset="-79"/>
              </a:rPr>
              <a:t>כנף מעיל שאול</a:t>
            </a:r>
            <a:br>
              <a:rPr lang="he-IL" sz="4800" dirty="0">
                <a:latin typeface="Guttman Haim-Condensed" panose="02010401010101010101" pitchFamily="2" charset="-79"/>
                <a:cs typeface="Guttman Haim-Condensed" panose="02010401010101010101" pitchFamily="2" charset="-79"/>
              </a:rPr>
            </a:br>
            <a:r>
              <a:rPr lang="he-IL" sz="2400" dirty="0">
                <a:latin typeface="Guttman Haim-Condensed" panose="02010401010101010101" pitchFamily="2" charset="-79"/>
                <a:cs typeface="Guttman Haim-Condensed" panose="02010401010101010101" pitchFamily="2" charset="-79"/>
              </a:rPr>
              <a:t>פרק כ"ד</a:t>
            </a:r>
            <a:r>
              <a:rPr lang="en-US" sz="2400" dirty="0">
                <a:latin typeface="Guttman Haim-Condensed" panose="02010401010101010101" pitchFamily="2" charset="-79"/>
                <a:cs typeface="Guttman Haim-Condensed" panose="02010401010101010101" pitchFamily="2" charset="-79"/>
              </a:rPr>
              <a:t/>
            </a:r>
            <a:br>
              <a:rPr lang="en-US" sz="2400" dirty="0">
                <a:latin typeface="Guttman Haim-Condensed" panose="02010401010101010101" pitchFamily="2" charset="-79"/>
                <a:cs typeface="Guttman Haim-Condensed" panose="02010401010101010101" pitchFamily="2" charset="-79"/>
              </a:rPr>
            </a:br>
            <a:r>
              <a:rPr lang="he-IL" sz="2400" dirty="0">
                <a:latin typeface="Guttman Haim-Condensed" panose="02010401010101010101" pitchFamily="2" charset="-79"/>
                <a:cs typeface="Guttman Haim-Condensed" panose="02010401010101010101" pitchFamily="2" charset="-79"/>
              </a:rPr>
              <a:t/>
            </a:r>
            <a:br>
              <a:rPr lang="he-IL" sz="2400" dirty="0">
                <a:latin typeface="Guttman Haim-Condensed" panose="02010401010101010101" pitchFamily="2" charset="-79"/>
                <a:cs typeface="Guttman Haim-Condensed" panose="02010401010101010101" pitchFamily="2" charset="-79"/>
              </a:rPr>
            </a:br>
            <a:r>
              <a:rPr lang="he-IL" sz="2400" dirty="0">
                <a:latin typeface="Guttman Haim-Condensed" panose="02010401010101010101" pitchFamily="2" charset="-79"/>
                <a:cs typeface="Guttman Haim-Condensed" panose="02010401010101010101" pitchFamily="2" charset="-79"/>
              </a:rPr>
              <a:t/>
            </a:r>
            <a:br>
              <a:rPr lang="he-IL" sz="2400" dirty="0">
                <a:latin typeface="Guttman Haim-Condensed" panose="02010401010101010101" pitchFamily="2" charset="-79"/>
                <a:cs typeface="Guttman Haim-Condensed" panose="02010401010101010101" pitchFamily="2" charset="-79"/>
              </a:rPr>
            </a:br>
            <a:r>
              <a:rPr lang="en-US" sz="2400" dirty="0">
                <a:latin typeface="Gisha" panose="020B0502040204020203" pitchFamily="34" charset="-79"/>
                <a:cs typeface="Gisha" panose="020B0502040204020203" pitchFamily="34" charset="-79"/>
              </a:rPr>
              <a:t>ו</a:t>
            </a:r>
            <a:r>
              <a:rPr lang="he-IL" sz="2400" dirty="0">
                <a:latin typeface="Gisha" panose="020B0502040204020203" pitchFamily="34" charset="-79"/>
                <a:cs typeface="Gisha" panose="020B0502040204020203" pitchFamily="34" charset="-79"/>
              </a:rPr>
              <a:t>אבי ראה גם ראה את כנף מעילך בידי</a:t>
            </a:r>
            <a:endParaRPr lang="he-IL" sz="6000" dirty="0"/>
          </a:p>
        </p:txBody>
      </p:sp>
      <p:sp>
        <p:nvSpPr>
          <p:cNvPr id="6" name="מציין מיקום תוכן 2"/>
          <p:cNvSpPr txBox="1">
            <a:spLocks/>
          </p:cNvSpPr>
          <p:nvPr/>
        </p:nvSpPr>
        <p:spPr>
          <a:xfrm>
            <a:off x="1370003" y="3657601"/>
            <a:ext cx="4754880" cy="2888342"/>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r>
              <a:rPr lang="he-IL" sz="2400" b="1" dirty="0" smtClean="0">
                <a:solidFill>
                  <a:schemeClr val="bg1"/>
                </a:solidFill>
              </a:rPr>
              <a:t>הנביא מביא סיפור שלא היה ידוע לאנשים כלל: לדוד </a:t>
            </a:r>
            <a:r>
              <a:rPr lang="he-IL" sz="2400" b="1" dirty="0" err="1" smtClean="0">
                <a:solidFill>
                  <a:schemeClr val="bg1"/>
                </a:solidFill>
              </a:rPr>
              <a:t>היתה</a:t>
            </a:r>
            <a:r>
              <a:rPr lang="he-IL" sz="2400" b="1" dirty="0" smtClean="0">
                <a:solidFill>
                  <a:schemeClr val="bg1"/>
                </a:solidFill>
              </a:rPr>
              <a:t> הזדמנות להתנקש בשאול, אך דוד רק כורת את כנף המעיל, וגם לאחר מעשה זה "</a:t>
            </a:r>
            <a:r>
              <a:rPr lang="he-IL" sz="2400" b="1" dirty="0" err="1" smtClean="0">
                <a:solidFill>
                  <a:schemeClr val="bg1"/>
                </a:solidFill>
              </a:rPr>
              <a:t>ויך</a:t>
            </a:r>
            <a:r>
              <a:rPr lang="he-IL" sz="2400" b="1" dirty="0" smtClean="0">
                <a:solidFill>
                  <a:schemeClr val="bg1"/>
                </a:solidFill>
              </a:rPr>
              <a:t> לב דוד אותו על אשר כרת את כנף אשר לשאול".</a:t>
            </a:r>
          </a:p>
          <a:p>
            <a:pPr algn="ctr"/>
            <a:r>
              <a:rPr lang="he-IL" sz="2400" b="1" dirty="0" smtClean="0">
                <a:solidFill>
                  <a:schemeClr val="bg1"/>
                </a:solidFill>
              </a:rPr>
              <a:t>גם שאול הופתע ממעשה זה ובכה: ויאמר אל דוד צדיק אתה ממני... את אשר סגרני ה' בידך ולא הרגתני..."</a:t>
            </a:r>
            <a:endParaRPr lang="he-IL" sz="2400" b="1" dirty="0">
              <a:solidFill>
                <a:schemeClr val="bg1"/>
              </a:solidFill>
            </a:endParaRPr>
          </a:p>
        </p:txBody>
      </p:sp>
      <p:sp>
        <p:nvSpPr>
          <p:cNvPr id="8" name="מציין מיקום תוכן 2"/>
          <p:cNvSpPr txBox="1">
            <a:spLocks/>
          </p:cNvSpPr>
          <p:nvPr/>
        </p:nvSpPr>
        <p:spPr>
          <a:xfrm>
            <a:off x="6693408" y="3657601"/>
            <a:ext cx="4754880" cy="2888342"/>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t">
            <a:normAutofit/>
          </a:bodyPr>
          <a:lstStyle>
            <a:lvl1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pPr algn="ctr"/>
            <a:endParaRPr lang="he-IL" sz="2400" b="1" dirty="0" smtClean="0">
              <a:solidFill>
                <a:schemeClr val="bg1"/>
              </a:solidFill>
            </a:endParaRPr>
          </a:p>
          <a:p>
            <a:pPr algn="ctr"/>
            <a:r>
              <a:rPr lang="he-IL" sz="2400" b="1" dirty="0" smtClean="0">
                <a:solidFill>
                  <a:schemeClr val="bg1"/>
                </a:solidFill>
              </a:rPr>
              <a:t>המתבונן מן הצד בטוח שברגע שלדוד תהיה הזדמנות להרוג את שאול – דוד יעשה זאת ללא היסוס.</a:t>
            </a:r>
          </a:p>
          <a:p>
            <a:pPr algn="ctr"/>
            <a:r>
              <a:rPr lang="he-IL" sz="2400" b="1" dirty="0" smtClean="0">
                <a:solidFill>
                  <a:schemeClr val="bg1"/>
                </a:solidFill>
              </a:rPr>
              <a:t>יתכן שאת סיפור כנף המעיל המתבונן מן הצד כלל לא הכיר... הדבר נעשה "בלט"</a:t>
            </a:r>
            <a:endParaRPr lang="he-IL" sz="2400" b="1" dirty="0">
              <a:solidFill>
                <a:schemeClr val="bg1"/>
              </a:solidFill>
            </a:endParaRPr>
          </a:p>
        </p:txBody>
      </p:sp>
    </p:spTree>
    <p:extLst>
      <p:ext uri="{BB962C8B-B14F-4D97-AF65-F5344CB8AC3E}">
        <p14:creationId xmlns:p14="http://schemas.microsoft.com/office/powerpoint/2010/main" val="319248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סוג עץ">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
  <TotalTime>312</TotalTime>
  <Words>576</Words>
  <Application>Microsoft Office PowerPoint</Application>
  <PresentationFormat>מסך רחב</PresentationFormat>
  <Paragraphs>54</Paragraphs>
  <Slides>13</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13</vt:i4>
      </vt:variant>
    </vt:vector>
  </HeadingPairs>
  <TitlesOfParts>
    <vt:vector size="20" baseType="lpstr">
      <vt:lpstr>David</vt:lpstr>
      <vt:lpstr>Gisha</vt:lpstr>
      <vt:lpstr>Guttman Haim-Condensed</vt:lpstr>
      <vt:lpstr>Rockwell</vt:lpstr>
      <vt:lpstr>Rockwell Condensed</vt:lpstr>
      <vt:lpstr>Wingdings</vt:lpstr>
      <vt:lpstr>סוג עץ</vt:lpstr>
      <vt:lpstr>מבט על  על ספר שמואל א'</vt:lpstr>
      <vt:lpstr>"ולא אביתי לשלוח יד במשיח ה'..."  עוצמת ההמתנה  ספר שמואל א' – תיאור החלפת מלוכה בישראל בעין נבואית</vt:lpstr>
      <vt:lpstr>הדרך המתוקנת להחלפת המלוכה בישראל– בפעילות מדויקת ומדודה בהתאם לאילוצים,  ולא על ידי חתירה, תככנות ומרידה במלכות הקיימת</vt:lpstr>
      <vt:lpstr> עין אנושית היתה מפרשת את השתלשלות האירועים שהובילו להמלכת דוד כסדרה של פעולות חתירה והתעצמות יזומות, כמקובל בד"כ בעולם בהחלפת מלוכה.  ספר שמואל א' מלמדנו שפעולותיו של דוד מדויקות ומתונות אך ורק בהתאם לאילוצים שנכפים עליו.</vt:lpstr>
      <vt:lpstr>משמעות הדברים היא:   בניין ציור מכונן אחר לדמותו של המלך</vt:lpstr>
      <vt:lpstr>הבריחה - "חדש מחר" פרקים י"ט-כ'  ויברח דוד מנוות ברמה... ויאמר דוד אל יהונתן הנה חדש מחר ואנכי ישב אשב עם המלך לאכול ושלחתני ונסתרתי בשדה עד הערב השלשית: אם פקד יפקדני אביך ואמרת נשאל נשאל ממני דוד לרוץ בית לחם עירו כי זבח הימים שם לכל המשפחה</vt:lpstr>
      <vt:lpstr>חרב גלית פרק כ"א  ויאמר הכהן חרב גלית הפלשתי אשר הכית בעמק האלה הנה היא לוטה בשמלה אחרי האפוד אם אתה תקח לך קח כי אין אחרת זולתה בזה ויאמר דוד אין כמוה תננה לי</vt:lpstr>
      <vt:lpstr>בריחה למדבר פרקים כ"א-כ"ב   ויקם דוד ויברח ביום ההוא מפני שאול ויבא אל אכיש מלך גת... וילך דוד משם...</vt:lpstr>
      <vt:lpstr>כנף מעיל שאול פרק כ"ד   ואבי ראה גם ראה את כנף מעילך בידי</vt:lpstr>
      <vt:lpstr>נבל פרק כ"ה    ויהי כעשרת הימים ויגף ה' את נבל וימת</vt:lpstr>
      <vt:lpstr>צפחת פרק כ"ו  ויקח דוד את החנית ואת צפחת המים מראשתי שאול וילכו להם ואין ראה ואין יודע ואין מקיץ כי כלם ישנים </vt:lpstr>
      <vt:lpstr>שותפות עם אכיש פרק כ"ז  ויקם דוד ויעבר הוא ושש מאות איש אשר עמו אל אכיש בן מעוך מלך גת</vt:lpstr>
      <vt:lpstr>יציאה למלחמת הגלבוע עם פלישתים פרק כ"ט  ודוד ואנשיו עוברים... עם אכיש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מבט על  על ספר שמואל א'</dc:title>
  <dc:creator>תמה בהרב</dc:creator>
  <cp:lastModifiedBy>תמה בהרב</cp:lastModifiedBy>
  <cp:revision>49</cp:revision>
  <dcterms:created xsi:type="dcterms:W3CDTF">2016-10-30T10:14:54Z</dcterms:created>
  <dcterms:modified xsi:type="dcterms:W3CDTF">2016-11-20T07:30:01Z</dcterms:modified>
</cp:coreProperties>
</file>